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56" r:id="rId4"/>
    <p:sldId id="371" r:id="rId5"/>
    <p:sldId id="372" r:id="rId6"/>
    <p:sldId id="373" r:id="rId7"/>
    <p:sldId id="318" r:id="rId8"/>
    <p:sldId id="342" r:id="rId9"/>
    <p:sldId id="343" r:id="rId10"/>
    <p:sldId id="363" r:id="rId11"/>
    <p:sldId id="364" r:id="rId12"/>
    <p:sldId id="365" r:id="rId13"/>
    <p:sldId id="367" r:id="rId14"/>
    <p:sldId id="368" r:id="rId15"/>
    <p:sldId id="369" r:id="rId16"/>
    <p:sldId id="370" r:id="rId17"/>
    <p:sldId id="351" r:id="rId18"/>
    <p:sldId id="375" r:id="rId19"/>
    <p:sldId id="376" r:id="rId20"/>
    <p:sldId id="377" r:id="rId21"/>
    <p:sldId id="378" r:id="rId22"/>
    <p:sldId id="290" r:id="rId23"/>
    <p:sldId id="359" r:id="rId24"/>
    <p:sldId id="341" r:id="rId25"/>
    <p:sldId id="382" r:id="rId26"/>
    <p:sldId id="355" r:id="rId27"/>
    <p:sldId id="357" r:id="rId28"/>
    <p:sldId id="358" r:id="rId2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1CF2F1D5-46DB-43AC-8433-157879C8A36A}">
          <p14:sldIdLst>
            <p14:sldId id="256"/>
            <p14:sldId id="371"/>
            <p14:sldId id="372"/>
            <p14:sldId id="373"/>
            <p14:sldId id="318"/>
            <p14:sldId id="342"/>
            <p14:sldId id="343"/>
            <p14:sldId id="363"/>
            <p14:sldId id="364"/>
            <p14:sldId id="365"/>
            <p14:sldId id="367"/>
            <p14:sldId id="368"/>
            <p14:sldId id="369"/>
            <p14:sldId id="370"/>
            <p14:sldId id="351"/>
            <p14:sldId id="375"/>
            <p14:sldId id="376"/>
            <p14:sldId id="377"/>
            <p14:sldId id="378"/>
            <p14:sldId id="290"/>
            <p14:sldId id="359"/>
            <p14:sldId id="341"/>
            <p14:sldId id="382"/>
            <p14:sldId id="355"/>
            <p14:sldId id="357"/>
            <p14:sldId id="3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836E9-173A-42C7-BA7F-367C5C34CE0B}" type="datetimeFigureOut">
              <a:rPr lang="fi-FI" smtClean="0"/>
              <a:pPr/>
              <a:t>8.1.2017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0C60-E562-42BE-AF50-9E37FA31E1A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C0C60-E562-42BE-AF50-9E37FA31E1A8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443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C0C60-E562-42BE-AF50-9E37FA31E1A8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6104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C0C60-E562-42BE-AF50-9E37FA31E1A8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889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C0C60-E562-42BE-AF50-9E37FA31E1A8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5483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C0C60-E562-42BE-AF50-9E37FA31E1A8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12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C0C60-E562-42BE-AF50-9E37FA31E1A8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9728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C0C60-E562-42BE-AF50-9E37FA31E1A8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9268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C0C60-E562-42BE-AF50-9E37FA31E1A8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8011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C0C60-E562-42BE-AF50-9E37FA31E1A8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9758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C0C60-E562-42BE-AF50-9E37FA31E1A8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6157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C0C60-E562-42BE-AF50-9E37FA31E1A8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1496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C0C60-E562-42BE-AF50-9E37FA31E1A8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283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920E-0D84-482A-B4DC-CB9F9CF39E62}" type="datetimeFigureOut">
              <a:rPr lang="fi-FI" smtClean="0"/>
              <a:pPr/>
              <a:t>8.1.2017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95BD-4CFD-4969-AA90-90D2CE78982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920E-0D84-482A-B4DC-CB9F9CF39E62}" type="datetimeFigureOut">
              <a:rPr lang="fi-FI" smtClean="0"/>
              <a:pPr/>
              <a:t>8.1.2017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95BD-4CFD-4969-AA90-90D2CE78982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920E-0D84-482A-B4DC-CB9F9CF39E62}" type="datetimeFigureOut">
              <a:rPr lang="fi-FI" smtClean="0"/>
              <a:pPr/>
              <a:t>8.1.2017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95BD-4CFD-4969-AA90-90D2CE78982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BE6C-765D-594D-8648-537E7162C95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A1C-284C-174E-8871-FFBAE3F4F5E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13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BE6C-765D-594D-8648-537E7162C95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A1C-284C-174E-8871-FFBAE3F4F5E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67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BE6C-765D-594D-8648-537E7162C95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A1C-284C-174E-8871-FFBAE3F4F5E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66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BE6C-765D-594D-8648-537E7162C95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A1C-284C-174E-8871-FFBAE3F4F5E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42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BE6C-765D-594D-8648-537E7162C95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A1C-284C-174E-8871-FFBAE3F4F5E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86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BE6C-765D-594D-8648-537E7162C95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A1C-284C-174E-8871-FFBAE3F4F5E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01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BE6C-765D-594D-8648-537E7162C95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A1C-284C-174E-8871-FFBAE3F4F5E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67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BE6C-765D-594D-8648-537E7162C95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A1C-284C-174E-8871-FFBAE3F4F5E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2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920E-0D84-482A-B4DC-CB9F9CF39E62}" type="datetimeFigureOut">
              <a:rPr lang="fi-FI" smtClean="0"/>
              <a:pPr/>
              <a:t>8.1.2017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95BD-4CFD-4969-AA90-90D2CE78982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BE6C-765D-594D-8648-537E7162C95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A1C-284C-174E-8871-FFBAE3F4F5E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74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BE6C-765D-594D-8648-537E7162C95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A1C-284C-174E-8871-FFBAE3F4F5E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66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BE6C-765D-594D-8648-537E7162C95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2A1C-284C-174E-8871-FFBAE3F4F5E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05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8416-3BF9-46C1-A2D8-B09722368D6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B7AE-EFDC-42FE-A850-E3B00654AC4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3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8416-3BF9-46C1-A2D8-B09722368D6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B7AE-EFDC-42FE-A850-E3B00654AC4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09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8416-3BF9-46C1-A2D8-B09722368D6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B7AE-EFDC-42FE-A850-E3B00654AC4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3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8416-3BF9-46C1-A2D8-B09722368D6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B7AE-EFDC-42FE-A850-E3B00654AC4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10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8416-3BF9-46C1-A2D8-B09722368D6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B7AE-EFDC-42FE-A850-E3B00654AC4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63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8416-3BF9-46C1-A2D8-B09722368D6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B7AE-EFDC-42FE-A850-E3B00654AC4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64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8416-3BF9-46C1-A2D8-B09722368D6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B7AE-EFDC-42FE-A850-E3B00654AC4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1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920E-0D84-482A-B4DC-CB9F9CF39E62}" type="datetimeFigureOut">
              <a:rPr lang="fi-FI" smtClean="0"/>
              <a:pPr/>
              <a:t>8.1.2017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95BD-4CFD-4969-AA90-90D2CE78982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8416-3BF9-46C1-A2D8-B09722368D6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B7AE-EFDC-42FE-A850-E3B00654AC4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36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8416-3BF9-46C1-A2D8-B09722368D6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B7AE-EFDC-42FE-A850-E3B00654AC4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61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8416-3BF9-46C1-A2D8-B09722368D6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B7AE-EFDC-42FE-A850-E3B00654AC4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45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8416-3BF9-46C1-A2D8-B09722368D6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B7AE-EFDC-42FE-A850-E3B00654AC4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9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920E-0D84-482A-B4DC-CB9F9CF39E62}" type="datetimeFigureOut">
              <a:rPr lang="fi-FI" smtClean="0"/>
              <a:pPr/>
              <a:t>8.1.2017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95BD-4CFD-4969-AA90-90D2CE78982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920E-0D84-482A-B4DC-CB9F9CF39E62}" type="datetimeFigureOut">
              <a:rPr lang="fi-FI" smtClean="0"/>
              <a:pPr/>
              <a:t>8.1.2017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95BD-4CFD-4969-AA90-90D2CE78982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920E-0D84-482A-B4DC-CB9F9CF39E62}" type="datetimeFigureOut">
              <a:rPr lang="fi-FI" smtClean="0"/>
              <a:pPr/>
              <a:t>8.1.2017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95BD-4CFD-4969-AA90-90D2CE78982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920E-0D84-482A-B4DC-CB9F9CF39E62}" type="datetimeFigureOut">
              <a:rPr lang="fi-FI" smtClean="0"/>
              <a:pPr/>
              <a:t>8.1.2017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95BD-4CFD-4969-AA90-90D2CE78982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920E-0D84-482A-B4DC-CB9F9CF39E62}" type="datetimeFigureOut">
              <a:rPr lang="fi-FI" smtClean="0"/>
              <a:pPr/>
              <a:t>8.1.2017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95BD-4CFD-4969-AA90-90D2CE78982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920E-0D84-482A-B4DC-CB9F9CF39E62}" type="datetimeFigureOut">
              <a:rPr lang="fi-FI" smtClean="0"/>
              <a:pPr/>
              <a:t>8.1.2017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95BD-4CFD-4969-AA90-90D2CE78982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920E-0D84-482A-B4DC-CB9F9CF39E62}" type="datetimeFigureOut">
              <a:rPr lang="fi-FI" smtClean="0"/>
              <a:pPr/>
              <a:t>8.1.2017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495BD-4CFD-4969-AA90-90D2CE78982A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388BE6C-765D-594D-8648-537E7162C95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/>
              <a:t>8.1.2017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46F2A1C-284C-174E-8871-FFBAE3F4F5E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4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E8416-3BF9-46C1-A2D8-B09722368D6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7B7AE-EFDC-42FE-A850-E3B00654AC4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2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youtube.com/watch?v=e3d424XN_UY&amp;feature=player_embedded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emf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latin typeface="Berlin Sans FB" pitchFamily="34" charset="0"/>
              </a:rPr>
              <a:t>Valinnaisaineet</a:t>
            </a:r>
            <a:br>
              <a:rPr lang="fi-FI">
                <a:latin typeface="Berlin Sans FB" pitchFamily="34" charset="0"/>
              </a:rPr>
            </a:br>
            <a:r>
              <a:rPr lang="fi-FI">
                <a:latin typeface="Berlin Sans FB" pitchFamily="34" charset="0"/>
              </a:rPr>
              <a:t>lv. 2017-2018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fi-FI">
                <a:latin typeface="Berlin Sans FB" panose="020E0602020502020306" pitchFamily="34" charset="0"/>
                <a:cs typeface="Abadi MT Condensed Extra Bold"/>
              </a:rPr>
              <a:t>Leivonnaiset ja muut herkut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2132856"/>
            <a:ext cx="3600400" cy="42484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fi-FI">
                <a:latin typeface="Berlin Sans FB" panose="020E0602020502020306" pitchFamily="34" charset="0"/>
                <a:cs typeface="Abadi MT Condensed Extra Bold"/>
              </a:rPr>
              <a:t>leivontaa ja muuta mukavaa ruoan valmistusta</a:t>
            </a:r>
          </a:p>
          <a:p>
            <a:pPr>
              <a:lnSpc>
                <a:spcPct val="90000"/>
              </a:lnSpc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fi-FI">
                <a:latin typeface="Berlin Sans FB" panose="020E0602020502020306" pitchFamily="34" charset="0"/>
              </a:rPr>
              <a:t>tutustutaan eri taikinatyyppeihin</a:t>
            </a:r>
          </a:p>
          <a:p>
            <a:pPr>
              <a:lnSpc>
                <a:spcPct val="90000"/>
              </a:lnSpc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fi-FI">
                <a:latin typeface="Berlin Sans FB" panose="020E0602020502020306" pitchFamily="34" charset="0"/>
                <a:cs typeface="Abadi MT Condensed Extra Bold"/>
              </a:rPr>
              <a:t>monipuolisesti työvälineitä ja tekniikoita</a:t>
            </a:r>
          </a:p>
          <a:p>
            <a:pPr>
              <a:lnSpc>
                <a:spcPct val="90000"/>
              </a:lnSpc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fi-FI">
                <a:latin typeface="Berlin Sans FB" panose="020E0602020502020306" pitchFamily="34" charset="0"/>
                <a:cs typeface="Abadi MT Condensed Extra Bold"/>
              </a:rPr>
              <a:t>herkuttelijan kurssi </a:t>
            </a:r>
            <a:r>
              <a:rPr lang="fi-FI">
                <a:latin typeface="Berlin Sans FB" panose="020E0602020502020306" pitchFamily="34" charset="0"/>
                <a:cs typeface="Abadi MT Condensed Extra Bold"/>
                <a:sym typeface="Wingdings"/>
              </a:rPr>
              <a:t></a:t>
            </a:r>
            <a:endParaRPr lang="fi-FI">
              <a:latin typeface="Berlin Sans FB" panose="020E0602020502020306" pitchFamily="34" charset="0"/>
              <a:cs typeface="Abadi MT Condensed Extra Bold"/>
            </a:endParaRPr>
          </a:p>
          <a:p>
            <a:pPr marL="0" indent="0">
              <a:buNone/>
            </a:pPr>
            <a:endParaRPr lang="fi-FI">
              <a:latin typeface="Abadi MT Condensed Extra Bold"/>
              <a:cs typeface="Abadi MT Condensed Extra Bold"/>
            </a:endParaRPr>
          </a:p>
        </p:txBody>
      </p:sp>
      <p:pic>
        <p:nvPicPr>
          <p:cNvPr id="4" name="Kuva 3" descr="leiv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05" y="2158813"/>
            <a:ext cx="4821317" cy="291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43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1925"/>
            <a:ext cx="9202572" cy="690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02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70" y="32043"/>
            <a:ext cx="8861571" cy="665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92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675"/>
            <a:ext cx="9072124" cy="680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15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736" y="0"/>
            <a:ext cx="8831644" cy="66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3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57592" cy="936104"/>
          </a:xfrm>
        </p:spPr>
        <p:txBody>
          <a:bodyPr>
            <a:noAutofit/>
          </a:bodyPr>
          <a:lstStyle/>
          <a:p>
            <a:pPr algn="l"/>
            <a:r>
              <a:rPr lang="fi-FI" sz="3600">
                <a:latin typeface="Berlin Sans FB" pitchFamily="34" charset="0"/>
              </a:rPr>
              <a:t>9. luokan kuvataide. Vaihtoehtoinen musiikin kanssa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690864" cy="4925143"/>
          </a:xfrm>
        </p:spPr>
        <p:txBody>
          <a:bodyPr>
            <a:normAutofit fontScale="62500" lnSpcReduction="20000"/>
          </a:bodyPr>
          <a:lstStyle/>
          <a:p>
            <a:pPr marL="334963" indent="-334963">
              <a:lnSpc>
                <a:spcPct val="80000"/>
              </a:lnSpc>
              <a:spcBef>
                <a:spcPts val="700"/>
              </a:spcBef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i-FI" sz="3100">
                <a:solidFill>
                  <a:srgbClr val="00B0F0"/>
                </a:solidFill>
                <a:latin typeface="Berlin Sans FB" pitchFamily="34" charset="0"/>
              </a:rPr>
              <a:t>Kuvailmaisu ja kuvallinen ajattelu</a:t>
            </a:r>
          </a:p>
          <a:p>
            <a:pPr marL="334963" indent="-334963">
              <a:lnSpc>
                <a:spcPct val="80000"/>
              </a:lnSpc>
              <a:spcBef>
                <a:spcPts val="700"/>
              </a:spcBef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i-FI" sz="3100">
                <a:solidFill>
                  <a:srgbClr val="000000"/>
                </a:solidFill>
                <a:latin typeface="Berlin Sans FB" pitchFamily="34" charset="0"/>
              </a:rPr>
              <a:t>Oppilas </a:t>
            </a:r>
          </a:p>
          <a:p>
            <a:pPr marL="334963" indent="-334963">
              <a:lnSpc>
                <a:spcPct val="80000"/>
              </a:lnSpc>
              <a:spcBef>
                <a:spcPts val="700"/>
              </a:spcBef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i-FI" sz="3100">
                <a:solidFill>
                  <a:srgbClr val="000000"/>
                </a:solidFill>
                <a:latin typeface="Berlin Sans FB" pitchFamily="34" charset="0"/>
              </a:rPr>
              <a:t>oppii tekniikoiden yhdistelyä ja kuvasisältöjen  kokeiluja </a:t>
            </a:r>
          </a:p>
          <a:p>
            <a:pPr marL="334963" indent="-334963">
              <a:lnSpc>
                <a:spcPct val="80000"/>
              </a:lnSpc>
              <a:spcBef>
                <a:spcPts val="700"/>
              </a:spcBef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i-FI" sz="3100">
                <a:solidFill>
                  <a:srgbClr val="00B0F0"/>
                </a:solidFill>
                <a:latin typeface="Berlin Sans FB" pitchFamily="34" charset="0"/>
              </a:rPr>
              <a:t>Taiteen tuntemus ja kulttuurinen osaaminen</a:t>
            </a:r>
          </a:p>
          <a:p>
            <a:pPr marL="334963" indent="-334963">
              <a:lnSpc>
                <a:spcPct val="80000"/>
              </a:lnSpc>
              <a:spcBef>
                <a:spcPts val="700"/>
              </a:spcBef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i-FI" sz="3100">
                <a:solidFill>
                  <a:srgbClr val="000000"/>
                </a:solidFill>
                <a:latin typeface="Berlin Sans FB" pitchFamily="34" charset="0"/>
              </a:rPr>
              <a:t>Oppii tuntemaan Suomen taidetta ja kulttuuria </a:t>
            </a:r>
          </a:p>
          <a:p>
            <a:pPr marL="334963" indent="-334963">
              <a:lnSpc>
                <a:spcPct val="80000"/>
              </a:lnSpc>
              <a:spcBef>
                <a:spcPts val="700"/>
              </a:spcBef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i-FI" sz="3100">
                <a:solidFill>
                  <a:srgbClr val="000000"/>
                </a:solidFill>
                <a:latin typeface="Berlin Sans FB" pitchFamily="34" charset="0"/>
              </a:rPr>
              <a:t> </a:t>
            </a:r>
            <a:r>
              <a:rPr lang="fi-FI" sz="3100">
                <a:solidFill>
                  <a:srgbClr val="00B0F0"/>
                </a:solidFill>
                <a:latin typeface="Berlin Sans FB" pitchFamily="34" charset="0"/>
              </a:rPr>
              <a:t>Ympäristöestetiikka, arkkitehtuuri ja muotoilu</a:t>
            </a:r>
          </a:p>
          <a:p>
            <a:pPr marL="334963" indent="-334963">
              <a:lnSpc>
                <a:spcPct val="80000"/>
              </a:lnSpc>
              <a:spcBef>
                <a:spcPts val="700"/>
              </a:spcBef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i-FI" sz="3100">
                <a:solidFill>
                  <a:srgbClr val="000000"/>
                </a:solidFill>
                <a:latin typeface="Berlin Sans FB" pitchFamily="34" charset="0"/>
              </a:rPr>
              <a:t>oppii tuotteen suunnittelua, mittakaavaa, projektioita ym.</a:t>
            </a:r>
          </a:p>
          <a:p>
            <a:pPr marL="334963" indent="-334963">
              <a:lnSpc>
                <a:spcPct val="80000"/>
              </a:lnSpc>
              <a:spcBef>
                <a:spcPts val="700"/>
              </a:spcBef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i-FI" sz="3100">
                <a:solidFill>
                  <a:srgbClr val="000000"/>
                </a:solidFill>
                <a:latin typeface="Berlin Sans FB" pitchFamily="34" charset="0"/>
              </a:rPr>
              <a:t>     Museovierailu.</a:t>
            </a:r>
          </a:p>
          <a:p>
            <a:pPr marL="334963" indent="-334963">
              <a:lnSpc>
                <a:spcPct val="80000"/>
              </a:lnSpc>
              <a:spcBef>
                <a:spcPts val="700"/>
              </a:spcBef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i-FI" sz="3100">
                <a:solidFill>
                  <a:srgbClr val="00B0F0"/>
                </a:solidFill>
                <a:latin typeface="Berlin Sans FB" pitchFamily="34" charset="0"/>
              </a:rPr>
              <a:t> Media ja kuvaviestintä</a:t>
            </a:r>
          </a:p>
          <a:p>
            <a:pPr marL="334963" indent="-334963">
              <a:lnSpc>
                <a:spcPct val="80000"/>
              </a:lnSpc>
              <a:spcBef>
                <a:spcPts val="700"/>
              </a:spcBef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i-FI" sz="3100">
                <a:solidFill>
                  <a:srgbClr val="000000"/>
                </a:solidFill>
                <a:latin typeface="Berlin Sans FB" pitchFamily="34" charset="0"/>
              </a:rPr>
              <a:t>oppii visuaalista viestintää markkinointia, mainontaa, ja siihen  liittyvää graafista suunnittelua</a:t>
            </a:r>
          </a:p>
          <a:p>
            <a:pPr marL="334963" indent="-334963">
              <a:lnSpc>
                <a:spcPct val="80000"/>
              </a:lnSpc>
              <a:spcBef>
                <a:spcPts val="700"/>
              </a:spcBef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i-FI" sz="3100">
                <a:solidFill>
                  <a:srgbClr val="000000"/>
                </a:solidFill>
                <a:latin typeface="Berlin Sans FB" pitchFamily="34" charset="0"/>
              </a:rPr>
              <a:t>oppii tarkastelemaan erilaisia viestintätapoja: kuvan ja kuvasarjan rinnastuksia ja liikkuvan kuvan käyttöä mediassa</a:t>
            </a:r>
          </a:p>
          <a:p>
            <a:pPr marL="334963" indent="-334963">
              <a:lnSpc>
                <a:spcPct val="80000"/>
              </a:lnSpc>
              <a:spcBef>
                <a:spcPts val="700"/>
              </a:spcBef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i-FI" sz="3100">
                <a:solidFill>
                  <a:srgbClr val="000000"/>
                </a:solidFill>
                <a:latin typeface="Berlin Sans FB" pitchFamily="34" charset="0"/>
              </a:rPr>
              <a:t>    </a:t>
            </a:r>
          </a:p>
          <a:p>
            <a:pPr marL="334963" indent="-334963">
              <a:lnSpc>
                <a:spcPct val="80000"/>
              </a:lnSpc>
              <a:spcBef>
                <a:spcPts val="700"/>
              </a:spcBef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fi-FI"/>
          </a:p>
        </p:txBody>
      </p:sp>
      <p:pic>
        <p:nvPicPr>
          <p:cNvPr id="4" name="Kuva 3" descr="IMG_7659.JPG"/>
          <p:cNvPicPr>
            <a:picLocks noChangeAspect="1"/>
          </p:cNvPicPr>
          <p:nvPr/>
        </p:nvPicPr>
        <p:blipFill>
          <a:blip r:embed="rId2" cstate="print"/>
          <a:srcRect r="19386" b="-11964"/>
          <a:stretch>
            <a:fillRect/>
          </a:stretch>
        </p:blipFill>
        <p:spPr>
          <a:xfrm>
            <a:off x="7020273" y="1019329"/>
            <a:ext cx="1897041" cy="1557667"/>
          </a:xfrm>
          <a:prstGeom prst="rect">
            <a:avLst/>
          </a:prstGeom>
        </p:spPr>
      </p:pic>
      <p:pic>
        <p:nvPicPr>
          <p:cNvPr id="5" name="Kuva 4" descr="IMG_4645.JPG"/>
          <p:cNvPicPr>
            <a:picLocks noChangeAspect="1"/>
          </p:cNvPicPr>
          <p:nvPr/>
        </p:nvPicPr>
        <p:blipFill>
          <a:blip r:embed="rId3" cstate="print"/>
          <a:srcRect t="22460" r="-3846" b="-3874"/>
          <a:stretch>
            <a:fillRect/>
          </a:stretch>
        </p:blipFill>
        <p:spPr>
          <a:xfrm>
            <a:off x="7020273" y="4378865"/>
            <a:ext cx="1944215" cy="1775501"/>
          </a:xfrm>
          <a:prstGeom prst="rect">
            <a:avLst/>
          </a:prstGeom>
        </p:spPr>
      </p:pic>
      <p:pic>
        <p:nvPicPr>
          <p:cNvPr id="10" name="Kuva 9" descr="IMG_4546.JPG"/>
          <p:cNvPicPr>
            <a:picLocks noChangeAspect="1"/>
          </p:cNvPicPr>
          <p:nvPr/>
        </p:nvPicPr>
        <p:blipFill>
          <a:blip r:embed="rId4" cstate="print"/>
          <a:srcRect l="10626" t="10101" r="-399" b="15351"/>
          <a:stretch>
            <a:fillRect/>
          </a:stretch>
        </p:blipFill>
        <p:spPr>
          <a:xfrm>
            <a:off x="7020272" y="2570865"/>
            <a:ext cx="1872208" cy="1650223"/>
          </a:xfrm>
          <a:prstGeom prst="rect">
            <a:avLst/>
          </a:prstGeom>
        </p:spPr>
      </p:pic>
      <p:pic>
        <p:nvPicPr>
          <p:cNvPr id="9" name="Picture 3" descr="IMG_0371.JPG"/>
          <p:cNvPicPr>
            <a:picLocks noChangeAspect="1"/>
          </p:cNvPicPr>
          <p:nvPr/>
        </p:nvPicPr>
        <p:blipFill>
          <a:blip r:embed="rId5" cstate="print">
            <a:lum/>
          </a:blip>
          <a:srcRect l="7095" t="11712" r="7760" b="2703"/>
          <a:stretch>
            <a:fillRect/>
          </a:stretch>
        </p:blipFill>
        <p:spPr>
          <a:xfrm>
            <a:off x="4990222" y="1798163"/>
            <a:ext cx="1866236" cy="357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87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Berlin Sans FB"/>
              </a:rPr>
              <a:t>Musiikki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>
                <a:latin typeface="Arial"/>
              </a:rPr>
              <a:t>•</a:t>
            </a:r>
            <a:r>
              <a:rPr lang="en-US" err="1">
                <a:latin typeface="Berlin Sans FB"/>
              </a:rPr>
              <a:t>Musiikin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valinnaiskursseilla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oppilas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syventää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musiikillisia</a:t>
            </a:r>
            <a:r>
              <a:rPr lang="en-US">
                <a:latin typeface="Berlin Sans FB"/>
              </a:rPr>
              <a:t>  </a:t>
            </a:r>
            <a:r>
              <a:rPr lang="en-US" err="1">
                <a:latin typeface="Berlin Sans FB"/>
              </a:rPr>
              <a:t>taitojaan</a:t>
            </a:r>
            <a:r>
              <a:rPr lang="en-US">
                <a:latin typeface="Berlin Sans FB"/>
              </a:rPr>
              <a:t> ja  </a:t>
            </a:r>
            <a:r>
              <a:rPr lang="en-US" err="1">
                <a:latin typeface="Berlin Sans FB"/>
              </a:rPr>
              <a:t>tietojaan</a:t>
            </a:r>
            <a:r>
              <a:rPr lang="en-US">
                <a:latin typeface="Berlin Sans FB"/>
              </a:rPr>
              <a:t>. </a:t>
            </a:r>
            <a:r>
              <a:rPr lang="en-US" err="1">
                <a:latin typeface="Berlin Sans FB"/>
              </a:rPr>
              <a:t>Tavoitteena</a:t>
            </a:r>
            <a:r>
              <a:rPr lang="en-US">
                <a:latin typeface="Berlin Sans FB"/>
              </a:rPr>
              <a:t> on  </a:t>
            </a:r>
            <a:r>
              <a:rPr lang="en-US" err="1">
                <a:latin typeface="Berlin Sans FB"/>
              </a:rPr>
              <a:t>löytää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musisoimisen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ilo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soittaen</a:t>
            </a:r>
            <a:r>
              <a:rPr lang="en-US">
                <a:latin typeface="Berlin Sans FB"/>
              </a:rPr>
              <a:t> tai </a:t>
            </a:r>
            <a:r>
              <a:rPr lang="en-US" err="1">
                <a:latin typeface="Berlin Sans FB"/>
              </a:rPr>
              <a:t>laulaen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yhdessä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muiden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kanssa</a:t>
            </a:r>
            <a:r>
              <a:rPr lang="en-US">
                <a:latin typeface="Berlin Sans FB"/>
              </a:rPr>
              <a:t>. </a:t>
            </a:r>
            <a:r>
              <a:rPr lang="en-US" err="1">
                <a:latin typeface="Berlin Sans FB"/>
              </a:rPr>
              <a:t>Työskentely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tapahtuu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erikokoisissa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ryhmissä</a:t>
            </a:r>
            <a:r>
              <a:rPr lang="en-US">
                <a:latin typeface="Berlin Sans FB"/>
              </a:rPr>
              <a:t>.</a:t>
            </a:r>
          </a:p>
          <a:p>
            <a:r>
              <a:rPr lang="en-US">
                <a:latin typeface="Arial"/>
              </a:rPr>
              <a:t>•</a:t>
            </a:r>
            <a:r>
              <a:rPr lang="en-US" err="1">
                <a:latin typeface="Berlin Sans FB"/>
              </a:rPr>
              <a:t>Musiikin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valinnaiskursseilla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kehitetään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musiikillisten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taitojen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lisäksi</a:t>
            </a:r>
            <a:r>
              <a:rPr lang="en-US">
                <a:latin typeface="Berlin Sans FB"/>
              </a:rPr>
              <a:t> mm. </a:t>
            </a:r>
            <a:r>
              <a:rPr lang="en-US" err="1">
                <a:latin typeface="Berlin Sans FB"/>
              </a:rPr>
              <a:t>luovuutta</a:t>
            </a:r>
            <a:r>
              <a:rPr lang="en-US">
                <a:latin typeface="Berlin Sans FB"/>
              </a:rPr>
              <a:t>, </a:t>
            </a:r>
            <a:r>
              <a:rPr lang="en-US" err="1">
                <a:latin typeface="Berlin Sans FB"/>
              </a:rPr>
              <a:t>ilmaisutaitoa</a:t>
            </a:r>
            <a:r>
              <a:rPr lang="en-US">
                <a:latin typeface="Berlin Sans FB"/>
              </a:rPr>
              <a:t>, </a:t>
            </a:r>
            <a:r>
              <a:rPr lang="en-US" err="1">
                <a:latin typeface="Berlin Sans FB"/>
              </a:rPr>
              <a:t>esiintymiskykyä</a:t>
            </a:r>
            <a:r>
              <a:rPr lang="en-US">
                <a:latin typeface="Berlin Sans FB"/>
              </a:rPr>
              <a:t>, </a:t>
            </a:r>
            <a:r>
              <a:rPr lang="en-US" err="1">
                <a:latin typeface="Berlin Sans FB"/>
              </a:rPr>
              <a:t>ryhmätyöskentelytaitoja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sekä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keskittymiskykyä</a:t>
            </a:r>
            <a:r>
              <a:rPr lang="en-US">
                <a:latin typeface="Berlin Sans FB"/>
              </a:rPr>
              <a:t>. </a:t>
            </a:r>
          </a:p>
          <a:p>
            <a:r>
              <a:rPr lang="en-US">
                <a:latin typeface="Arial"/>
              </a:rPr>
              <a:t>•</a:t>
            </a:r>
            <a:r>
              <a:rPr lang="en-US" err="1">
                <a:latin typeface="Berlin Sans FB"/>
              </a:rPr>
              <a:t>Musiikin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harrastaminen</a:t>
            </a:r>
            <a:r>
              <a:rPr lang="en-US">
                <a:latin typeface="Berlin Sans FB"/>
              </a:rPr>
              <a:t> on </a:t>
            </a:r>
            <a:r>
              <a:rPr lang="en-US" err="1">
                <a:latin typeface="Berlin Sans FB"/>
              </a:rPr>
              <a:t>tärkeää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aivojen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kehitykselle</a:t>
            </a:r>
            <a:r>
              <a:rPr lang="en-US">
                <a:latin typeface="Berlin Sans FB"/>
              </a:rPr>
              <a:t> ja </a:t>
            </a:r>
            <a:r>
              <a:rPr lang="en-US" err="1">
                <a:latin typeface="Berlin Sans FB"/>
              </a:rPr>
              <a:t>sen</a:t>
            </a:r>
            <a:r>
              <a:rPr lang="en-US">
                <a:latin typeface="Berlin Sans FB"/>
              </a:rPr>
              <a:t> on </a:t>
            </a:r>
            <a:r>
              <a:rPr lang="en-US" err="1">
                <a:latin typeface="Berlin Sans FB"/>
              </a:rPr>
              <a:t>todettu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edistävän</a:t>
            </a:r>
            <a:r>
              <a:rPr lang="en-US">
                <a:latin typeface="Berlin Sans FB"/>
              </a:rPr>
              <a:t> mm. </a:t>
            </a:r>
            <a:r>
              <a:rPr lang="en-US" err="1">
                <a:latin typeface="Berlin Sans FB"/>
              </a:rPr>
              <a:t>oppimista</a:t>
            </a:r>
            <a:r>
              <a:rPr lang="en-US">
                <a:latin typeface="Berlin Sans FB"/>
              </a:rPr>
              <a:t> ja </a:t>
            </a:r>
            <a:r>
              <a:rPr lang="en-US" err="1">
                <a:latin typeface="Berlin Sans FB"/>
              </a:rPr>
              <a:t>parantavan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muistia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muista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terveyttä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edistävistä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asioista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puhumattakaan</a:t>
            </a:r>
            <a:r>
              <a:rPr lang="en-US">
                <a:latin typeface="Berlin Sans FB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0708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Berlin Sans FB"/>
              </a:rPr>
              <a:t>Bändikurssi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>
                <a:latin typeface="Arial"/>
              </a:rPr>
              <a:t>•</a:t>
            </a:r>
            <a:r>
              <a:rPr lang="en-US" err="1">
                <a:latin typeface="Berlin Sans FB"/>
              </a:rPr>
              <a:t>Bändikurssilla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voi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soittaa</a:t>
            </a:r>
            <a:r>
              <a:rPr lang="en-US">
                <a:latin typeface="Berlin Sans FB"/>
              </a:rPr>
              <a:t> ja / tai </a:t>
            </a:r>
            <a:r>
              <a:rPr lang="en-US" err="1">
                <a:latin typeface="Berlin Sans FB"/>
              </a:rPr>
              <a:t>laulaa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sekä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oppilaiden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itse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että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opettajan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valitsemia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kappaleita</a:t>
            </a:r>
            <a:r>
              <a:rPr lang="en-US">
                <a:latin typeface="Berlin Sans FB"/>
              </a:rPr>
              <a:t> tai </a:t>
            </a:r>
            <a:r>
              <a:rPr lang="en-US" err="1">
                <a:latin typeface="Berlin Sans FB"/>
              </a:rPr>
              <a:t>säveltää</a:t>
            </a:r>
            <a:r>
              <a:rPr lang="en-US">
                <a:latin typeface="Berlin Sans FB"/>
              </a:rPr>
              <a:t>  </a:t>
            </a:r>
            <a:r>
              <a:rPr lang="en-US" err="1">
                <a:latin typeface="Berlin Sans FB"/>
              </a:rPr>
              <a:t>itse</a:t>
            </a:r>
            <a:r>
              <a:rPr lang="en-US">
                <a:latin typeface="Berlin Sans FB"/>
              </a:rPr>
              <a:t>.</a:t>
            </a:r>
          </a:p>
          <a:p>
            <a:r>
              <a:rPr lang="en-US">
                <a:latin typeface="Arial"/>
              </a:rPr>
              <a:t>•</a:t>
            </a:r>
            <a:r>
              <a:rPr lang="en-US" err="1">
                <a:latin typeface="Berlin Sans FB"/>
              </a:rPr>
              <a:t>Kurssilla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työstetään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erityylisiä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kappaleita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pienissä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ryhmissä</a:t>
            </a:r>
            <a:r>
              <a:rPr lang="en-US">
                <a:latin typeface="Berlin Sans FB"/>
              </a:rPr>
              <a:t>  ja </a:t>
            </a:r>
            <a:r>
              <a:rPr lang="en-US" err="1">
                <a:latin typeface="Berlin Sans FB"/>
              </a:rPr>
              <a:t>oppilaat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harjoittelevat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myös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bändisovitusten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tekemistä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opettajan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opastuksella</a:t>
            </a:r>
            <a:r>
              <a:rPr lang="en-US">
                <a:latin typeface="Berlin Sans FB"/>
              </a:rPr>
              <a:t>.</a:t>
            </a:r>
          </a:p>
          <a:p>
            <a:r>
              <a:rPr lang="en-US">
                <a:latin typeface="Arial"/>
              </a:rPr>
              <a:t>•</a:t>
            </a:r>
            <a:r>
              <a:rPr lang="en-US" err="1">
                <a:latin typeface="Berlin Sans FB"/>
              </a:rPr>
              <a:t>Oppilaiden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halutessa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voidaan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kurssin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aikana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tehdä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joitakin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bändisovituksia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myös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tietokoneilla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erilaisilla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musiikkiohjelmilla</a:t>
            </a:r>
            <a:r>
              <a:rPr lang="en-US">
                <a:latin typeface="Berlin Sans FB"/>
              </a:rPr>
              <a:t>. </a:t>
            </a:r>
          </a:p>
          <a:p>
            <a:r>
              <a:rPr lang="en-US">
                <a:latin typeface="Arial"/>
              </a:rPr>
              <a:t>•</a:t>
            </a:r>
            <a:r>
              <a:rPr lang="en-US" err="1">
                <a:latin typeface="Berlin Sans FB"/>
              </a:rPr>
              <a:t>Tunneilla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valmisteltuja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kappaleita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voidaan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äänittää</a:t>
            </a:r>
            <a:r>
              <a:rPr lang="en-US">
                <a:latin typeface="Berlin Sans FB"/>
              </a:rPr>
              <a:t>. </a:t>
            </a:r>
          </a:p>
          <a:p>
            <a:r>
              <a:rPr lang="en-US">
                <a:latin typeface="Arial"/>
              </a:rPr>
              <a:t>•</a:t>
            </a:r>
            <a:r>
              <a:rPr lang="en-US" err="1">
                <a:latin typeface="Berlin Sans FB"/>
              </a:rPr>
              <a:t>Oppilailla</a:t>
            </a:r>
            <a:r>
              <a:rPr lang="en-US">
                <a:latin typeface="Berlin Sans FB"/>
              </a:rPr>
              <a:t> on </a:t>
            </a:r>
            <a:r>
              <a:rPr lang="en-US" err="1">
                <a:latin typeface="Berlin Sans FB"/>
              </a:rPr>
              <a:t>mahdollisuus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päästä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esiintymään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koulun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eri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tilaisuuksissa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kurssin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aikana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valmisteltuja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kappaleita</a:t>
            </a:r>
            <a:r>
              <a:rPr lang="en-US">
                <a:latin typeface="Berlin Sans FB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145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Berlin Sans FB"/>
              </a:rPr>
              <a:t>Laulukurssi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>
                <a:latin typeface="Arial"/>
              </a:rPr>
              <a:t>•</a:t>
            </a:r>
            <a:r>
              <a:rPr lang="en-US" err="1">
                <a:latin typeface="Berlin Sans FB"/>
              </a:rPr>
              <a:t>Laulukurssilla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lauletaan</a:t>
            </a:r>
            <a:r>
              <a:rPr lang="en-US">
                <a:latin typeface="Berlin Sans FB"/>
              </a:rPr>
              <a:t> ja </a:t>
            </a:r>
            <a:r>
              <a:rPr lang="en-US" err="1">
                <a:latin typeface="Berlin Sans FB"/>
              </a:rPr>
              <a:t>nautitaan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laulamisen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ilosta</a:t>
            </a:r>
            <a:r>
              <a:rPr lang="en-US">
                <a:latin typeface="Berlin Sans FB"/>
              </a:rPr>
              <a:t>!</a:t>
            </a:r>
          </a:p>
          <a:p>
            <a:r>
              <a:rPr lang="en-US">
                <a:latin typeface="Arial"/>
              </a:rPr>
              <a:t>•</a:t>
            </a:r>
            <a:r>
              <a:rPr lang="en-US" err="1">
                <a:latin typeface="Berlin Sans FB"/>
              </a:rPr>
              <a:t>Laulamme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sekä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yksiäänisesti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että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stemmoissa</a:t>
            </a:r>
            <a:r>
              <a:rPr lang="en-US">
                <a:latin typeface="Berlin Sans FB"/>
              </a:rPr>
              <a:t>. </a:t>
            </a:r>
            <a:r>
              <a:rPr lang="en-US" err="1">
                <a:latin typeface="Berlin Sans FB"/>
              </a:rPr>
              <a:t>Lisäksi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kurssilla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tehdään</a:t>
            </a:r>
            <a:r>
              <a:rPr lang="en-US">
                <a:latin typeface="Berlin Sans FB"/>
              </a:rPr>
              <a:t>  </a:t>
            </a:r>
            <a:r>
              <a:rPr lang="en-US" err="1">
                <a:latin typeface="Berlin Sans FB"/>
              </a:rPr>
              <a:t>hengitys</a:t>
            </a:r>
            <a:r>
              <a:rPr lang="en-US">
                <a:latin typeface="Berlin Sans FB"/>
              </a:rPr>
              <a:t>- ja </a:t>
            </a:r>
            <a:r>
              <a:rPr lang="en-US" err="1">
                <a:latin typeface="Berlin Sans FB"/>
              </a:rPr>
              <a:t>äänenmuodostusharjoituksia</a:t>
            </a:r>
            <a:r>
              <a:rPr lang="en-US">
                <a:latin typeface="Berlin Sans FB"/>
              </a:rPr>
              <a:t>. </a:t>
            </a:r>
          </a:p>
          <a:p>
            <a:r>
              <a:rPr lang="en-US">
                <a:latin typeface="Arial"/>
              </a:rPr>
              <a:t>•</a:t>
            </a:r>
            <a:r>
              <a:rPr lang="en-US" err="1">
                <a:latin typeface="Berlin Sans FB"/>
              </a:rPr>
              <a:t>Kurssilla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työstetään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erityylisiä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kappaleita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erikokoisissa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ryhmissä</a:t>
            </a:r>
            <a:r>
              <a:rPr lang="en-US">
                <a:latin typeface="Berlin Sans FB"/>
              </a:rPr>
              <a:t>. </a:t>
            </a:r>
            <a:r>
              <a:rPr lang="en-US" err="1">
                <a:latin typeface="Berlin Sans FB"/>
              </a:rPr>
              <a:t>Välillä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kaikki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laulavat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yhdessä</a:t>
            </a:r>
            <a:r>
              <a:rPr lang="en-US">
                <a:latin typeface="Berlin Sans FB"/>
              </a:rPr>
              <a:t>, </a:t>
            </a:r>
            <a:r>
              <a:rPr lang="en-US" err="1">
                <a:latin typeface="Berlin Sans FB"/>
              </a:rPr>
              <a:t>välillä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jakaudutaan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pieniin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ryhmiin</a:t>
            </a:r>
            <a:r>
              <a:rPr lang="en-US">
                <a:latin typeface="Berlin Sans FB"/>
              </a:rPr>
              <a:t> ja </a:t>
            </a:r>
            <a:r>
              <a:rPr lang="en-US" err="1">
                <a:latin typeface="Berlin Sans FB"/>
              </a:rPr>
              <a:t>joissakin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tilanteissa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voi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oppilas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halutessaan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myös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laulaa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yksin</a:t>
            </a:r>
            <a:r>
              <a:rPr lang="en-US">
                <a:latin typeface="Berlin Sans FB"/>
              </a:rPr>
              <a:t>.</a:t>
            </a:r>
          </a:p>
          <a:p>
            <a:r>
              <a:rPr lang="en-US">
                <a:latin typeface="Arial"/>
              </a:rPr>
              <a:t>•</a:t>
            </a:r>
            <a:r>
              <a:rPr lang="en-US" err="1">
                <a:latin typeface="Berlin Sans FB"/>
              </a:rPr>
              <a:t>Laulukurssilla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valmistellaan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esityksiä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koulun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eri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tilaisuuksiin</a:t>
            </a:r>
            <a:r>
              <a:rPr lang="en-US">
                <a:latin typeface="Berlin Sans FB"/>
              </a:rPr>
              <a:t>. </a:t>
            </a:r>
            <a:r>
              <a:rPr lang="en-US" err="1">
                <a:latin typeface="Berlin Sans FB"/>
              </a:rPr>
              <a:t>Kappaleita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valitsevat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sekä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oppilaat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että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opettaja</a:t>
            </a:r>
            <a:r>
              <a:rPr lang="en-US">
                <a:latin typeface="Berlin Sans FB"/>
              </a:rPr>
              <a:t>. </a:t>
            </a:r>
            <a:r>
              <a:rPr lang="en-US" err="1">
                <a:latin typeface="Berlin Sans FB"/>
              </a:rPr>
              <a:t>Oppilaat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voivat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halutessaan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myös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säveltää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lauluja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itse</a:t>
            </a:r>
            <a:r>
              <a:rPr lang="en-US">
                <a:latin typeface="Berlin Sans FB"/>
              </a:rPr>
              <a:t> ja </a:t>
            </a:r>
            <a:r>
              <a:rPr lang="en-US" err="1">
                <a:latin typeface="Berlin Sans FB"/>
              </a:rPr>
              <a:t>osallistua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laulujen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sovitusten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tekemiseen</a:t>
            </a:r>
            <a:r>
              <a:rPr lang="en-US">
                <a:latin typeface="Berlin Sans FB"/>
              </a:rPr>
              <a:t>.</a:t>
            </a:r>
          </a:p>
          <a:p>
            <a:r>
              <a:rPr lang="en-US">
                <a:latin typeface="Arial"/>
              </a:rPr>
              <a:t>•</a:t>
            </a:r>
            <a:r>
              <a:rPr lang="en-US" err="1">
                <a:latin typeface="Berlin Sans FB"/>
              </a:rPr>
              <a:t>Lauluja</a:t>
            </a:r>
            <a:r>
              <a:rPr lang="en-US">
                <a:latin typeface="Berlin Sans FB"/>
              </a:rPr>
              <a:t> ja </a:t>
            </a:r>
            <a:r>
              <a:rPr lang="en-US" err="1">
                <a:latin typeface="Berlin Sans FB"/>
              </a:rPr>
              <a:t>esityksiä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valmisteltaessa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keskitymme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teknisten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asioiden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lisäksi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myös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laululliseen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ilmaisuun</a:t>
            </a:r>
            <a:r>
              <a:rPr lang="en-US">
                <a:latin typeface="Berlin Sans FB"/>
              </a:rPr>
              <a:t> ja </a:t>
            </a:r>
            <a:r>
              <a:rPr lang="en-US" err="1">
                <a:latin typeface="Berlin Sans FB"/>
              </a:rPr>
              <a:t>esiintymiseen</a:t>
            </a:r>
            <a:r>
              <a:rPr lang="en-US">
                <a:latin typeface="Berlin Sans FB"/>
              </a:rPr>
              <a:t> .</a:t>
            </a:r>
          </a:p>
          <a:p>
            <a:r>
              <a:rPr lang="en-US">
                <a:latin typeface="Arial"/>
              </a:rPr>
              <a:t>•</a:t>
            </a:r>
            <a:r>
              <a:rPr lang="en-US" err="1">
                <a:latin typeface="Berlin Sans FB"/>
              </a:rPr>
              <a:t>Kurssilla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perehdytään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myös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mikrofonien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käyttöön</a:t>
            </a:r>
            <a:r>
              <a:rPr lang="en-US">
                <a:latin typeface="Berlin Sans FB"/>
              </a:rPr>
              <a:t> ja </a:t>
            </a:r>
            <a:r>
              <a:rPr lang="en-US" err="1">
                <a:latin typeface="Berlin Sans FB"/>
              </a:rPr>
              <a:t>sen</a:t>
            </a:r>
            <a:r>
              <a:rPr lang="en-US">
                <a:latin typeface="Berlin Sans FB"/>
              </a:rPr>
              <a:t>  </a:t>
            </a:r>
            <a:r>
              <a:rPr lang="en-US" err="1">
                <a:latin typeface="Berlin Sans FB"/>
              </a:rPr>
              <a:t>merkitykseen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laulullisessa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ilmaisussa</a:t>
            </a:r>
            <a:r>
              <a:rPr lang="en-US">
                <a:latin typeface="Berlin Sans FB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0955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Berlin Sans FB"/>
              </a:rPr>
              <a:t>9. </a:t>
            </a:r>
            <a:r>
              <a:rPr lang="en-US" err="1">
                <a:latin typeface="Berlin Sans FB"/>
              </a:rPr>
              <a:t>luokan</a:t>
            </a:r>
            <a:r>
              <a:rPr lang="en-US">
                <a:latin typeface="Berlin Sans FB"/>
              </a:rPr>
              <a:t> MUSIIKKI, </a:t>
            </a:r>
            <a:r>
              <a:rPr lang="en-US" err="1">
                <a:latin typeface="Berlin Sans FB"/>
              </a:rPr>
              <a:t>vaihtoehtoinen</a:t>
            </a:r>
            <a:r>
              <a:rPr lang="en-US">
                <a:latin typeface="Berlin Sans FB"/>
              </a:rPr>
              <a:t/>
            </a:r>
            <a:br>
              <a:rPr lang="en-US">
                <a:latin typeface="Berlin Sans FB"/>
              </a:rPr>
            </a:b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kuvataiteen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kanssa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>
                <a:latin typeface="Arial"/>
              </a:rPr>
              <a:t>•</a:t>
            </a:r>
            <a:r>
              <a:rPr lang="en-US">
                <a:latin typeface="Berlin Sans FB"/>
              </a:rPr>
              <a:t>9.luokan </a:t>
            </a:r>
            <a:r>
              <a:rPr lang="en-US" err="1">
                <a:latin typeface="Berlin Sans FB"/>
              </a:rPr>
              <a:t>musiikin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tunneilla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tutustutaan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kevyen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musiikin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eri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tyyleihin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kuten</a:t>
            </a:r>
            <a:r>
              <a:rPr lang="en-US">
                <a:latin typeface="Berlin Sans FB"/>
              </a:rPr>
              <a:t> pop, rock, jazz, soul, heavy </a:t>
            </a:r>
            <a:r>
              <a:rPr lang="en-US" err="1">
                <a:latin typeface="Berlin Sans FB"/>
              </a:rPr>
              <a:t>jne</a:t>
            </a:r>
            <a:r>
              <a:rPr lang="en-US">
                <a:latin typeface="Berlin Sans FB"/>
              </a:rPr>
              <a:t>., </a:t>
            </a:r>
            <a:r>
              <a:rPr lang="en-US" err="1">
                <a:latin typeface="Berlin Sans FB"/>
              </a:rPr>
              <a:t>mutta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myös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muihin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musiikkikulttuureihin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kuten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latinalais-amerikkalaiseen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musiikkiin</a:t>
            </a:r>
            <a:r>
              <a:rPr lang="en-US">
                <a:latin typeface="Berlin Sans FB"/>
              </a:rPr>
              <a:t>.</a:t>
            </a:r>
          </a:p>
          <a:p>
            <a:r>
              <a:rPr lang="en-US">
                <a:latin typeface="Arial"/>
              </a:rPr>
              <a:t>•</a:t>
            </a:r>
            <a:r>
              <a:rPr lang="en-US" err="1">
                <a:latin typeface="Berlin Sans FB"/>
              </a:rPr>
              <a:t>Työskentelytapoina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ovat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pääasiassa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laulu</a:t>
            </a:r>
            <a:r>
              <a:rPr lang="en-US">
                <a:latin typeface="Berlin Sans FB"/>
              </a:rPr>
              <a:t> ja </a:t>
            </a:r>
            <a:r>
              <a:rPr lang="en-US" err="1">
                <a:latin typeface="Berlin Sans FB"/>
              </a:rPr>
              <a:t>soitto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sekä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musiikin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kuuntelu</a:t>
            </a:r>
            <a:r>
              <a:rPr lang="en-US">
                <a:latin typeface="Berlin Sans FB"/>
              </a:rPr>
              <a:t>.</a:t>
            </a:r>
          </a:p>
          <a:p>
            <a:r>
              <a:rPr lang="en-US">
                <a:latin typeface="Arial"/>
              </a:rPr>
              <a:t>•</a:t>
            </a:r>
            <a:r>
              <a:rPr lang="en-US" err="1">
                <a:latin typeface="Berlin Sans FB"/>
              </a:rPr>
              <a:t>Kurssilla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valmistellaan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pienimuotoinen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esitelmä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jostain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kevyen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musiikin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tyylistä</a:t>
            </a:r>
            <a:r>
              <a:rPr lang="en-US">
                <a:latin typeface="Berlin Sans FB"/>
              </a:rPr>
              <a:t> ja </a:t>
            </a:r>
            <a:r>
              <a:rPr lang="en-US" err="1">
                <a:latin typeface="Berlin Sans FB"/>
              </a:rPr>
              <a:t>esitetään</a:t>
            </a:r>
            <a:r>
              <a:rPr lang="en-US">
                <a:latin typeface="Berlin Sans FB"/>
              </a:rPr>
              <a:t> se </a:t>
            </a:r>
            <a:r>
              <a:rPr lang="en-US" err="1">
                <a:latin typeface="Berlin Sans FB"/>
              </a:rPr>
              <a:t>omalle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ryhmälle</a:t>
            </a:r>
            <a:r>
              <a:rPr lang="en-US">
                <a:latin typeface="Berlin Sans FB"/>
              </a:rPr>
              <a:t>.</a:t>
            </a:r>
          </a:p>
          <a:p>
            <a:r>
              <a:rPr lang="en-US">
                <a:latin typeface="Arial"/>
              </a:rPr>
              <a:t>•</a:t>
            </a:r>
            <a:r>
              <a:rPr lang="en-US" err="1">
                <a:latin typeface="Berlin Sans FB"/>
              </a:rPr>
              <a:t>Vaihtoehtona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esitelmän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tekemiselle</a:t>
            </a:r>
            <a:r>
              <a:rPr lang="en-US">
                <a:latin typeface="Berlin Sans FB"/>
              </a:rPr>
              <a:t> on </a:t>
            </a:r>
            <a:r>
              <a:rPr lang="en-US" err="1">
                <a:latin typeface="Berlin Sans FB"/>
              </a:rPr>
              <a:t>valmistella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pienessä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ryhmässä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jokin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kevyen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musiikin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kappale</a:t>
            </a:r>
            <a:r>
              <a:rPr lang="en-US">
                <a:latin typeface="Berlin Sans FB"/>
              </a:rPr>
              <a:t> ja </a:t>
            </a:r>
            <a:r>
              <a:rPr lang="en-US" err="1">
                <a:latin typeface="Berlin Sans FB"/>
              </a:rPr>
              <a:t>esittää</a:t>
            </a:r>
            <a:r>
              <a:rPr lang="en-US">
                <a:latin typeface="Berlin Sans FB"/>
              </a:rPr>
              <a:t> se </a:t>
            </a:r>
            <a:r>
              <a:rPr lang="en-US" err="1">
                <a:latin typeface="Berlin Sans FB"/>
              </a:rPr>
              <a:t>omalle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ryhmälle</a:t>
            </a:r>
            <a:r>
              <a:rPr lang="en-US">
                <a:latin typeface="Berlin Sans FB"/>
              </a:rPr>
              <a:t>.</a:t>
            </a:r>
          </a:p>
          <a:p>
            <a:r>
              <a:rPr lang="en-US">
                <a:latin typeface="Arial"/>
              </a:rPr>
              <a:t>•</a:t>
            </a:r>
            <a:r>
              <a:rPr lang="en-US" err="1">
                <a:latin typeface="Berlin Sans FB"/>
              </a:rPr>
              <a:t>Tavoitteena</a:t>
            </a:r>
            <a:r>
              <a:rPr lang="en-US">
                <a:latin typeface="Berlin Sans FB"/>
              </a:rPr>
              <a:t> on </a:t>
            </a:r>
            <a:r>
              <a:rPr lang="en-US" err="1">
                <a:latin typeface="Berlin Sans FB"/>
              </a:rPr>
              <a:t>oppia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tuntemaan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eri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musiikkityylejä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erityisesti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musisoinnin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kautta</a:t>
            </a:r>
            <a:r>
              <a:rPr lang="en-US">
                <a:latin typeface="Berlin Sans FB"/>
              </a:rPr>
              <a:t>.</a:t>
            </a:r>
          </a:p>
          <a:p>
            <a:r>
              <a:rPr lang="en-US">
                <a:latin typeface="Arial"/>
              </a:rPr>
              <a:t>•</a:t>
            </a:r>
            <a:r>
              <a:rPr lang="en-US" err="1">
                <a:latin typeface="Berlin Sans FB"/>
              </a:rPr>
              <a:t>Oppilaat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voivat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halutessaan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esittää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koulun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juhlissa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tuntien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aikana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valmisteltuja</a:t>
            </a:r>
            <a:r>
              <a:rPr lang="en-US">
                <a:latin typeface="Berlin Sans FB"/>
              </a:rPr>
              <a:t> </a:t>
            </a:r>
            <a:r>
              <a:rPr lang="en-US" err="1">
                <a:latin typeface="Berlin Sans FB"/>
              </a:rPr>
              <a:t>kappaleita</a:t>
            </a:r>
            <a:r>
              <a:rPr lang="en-US">
                <a:latin typeface="Berlin Sans FB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6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97" y="0"/>
            <a:ext cx="9172653" cy="688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21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Berlin Sans FB" pitchFamily="34" charset="0"/>
              </a:rPr>
              <a:t>Vuosi yrittäjänä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>
                <a:latin typeface="Berlin Sans FB" pitchFamily="34" charset="0"/>
              </a:rPr>
              <a:t>perustetaan lukuvuoden ajaksi oikealla rahalla toimivia miniharjoitusyrityksiä, jotka tuottavat palveluja tai tuotteita</a:t>
            </a:r>
          </a:p>
          <a:p>
            <a:r>
              <a:rPr lang="fi-FI">
                <a:latin typeface="Berlin Sans FB" pitchFamily="34" charset="0"/>
              </a:rPr>
              <a:t>käydään läpi yrityksen elinkaari</a:t>
            </a:r>
          </a:p>
          <a:p>
            <a:r>
              <a:rPr lang="fi-FI">
                <a:latin typeface="Berlin Sans FB" pitchFamily="34" charset="0"/>
              </a:rPr>
              <a:t>teemoina mm. liikeidean luominen, yrityksen talousasiat, riskien hallinta, yritystoiminta, markkinointi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038600" cy="201622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Berlin Sans FB" panose="020E0602020502020306" pitchFamily="34" charset="0"/>
              </a:rPr>
              <a:t>Tukioppilaskurssi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>
                <a:latin typeface="Berlin Sans FB" pitchFamily="34" charset="0"/>
              </a:rPr>
              <a:t>Tukioppilaat tarjoavat vertaistukea koulun arjessa, järjestävät tapahtumia ja tapaavat nimikkoluokkansa oppilaita.</a:t>
            </a:r>
          </a:p>
          <a:p>
            <a:r>
              <a:rPr lang="fi-FI">
                <a:latin typeface="Berlin Sans FB" pitchFamily="34" charset="0"/>
              </a:rPr>
              <a:t>Tukioppilas on tavallinen, vapaaehtoinen oppilas, joka haluaa toimia kouluyhteisön hyväksi ja auttaa muita oppilaita. </a:t>
            </a:r>
          </a:p>
          <a:p>
            <a:r>
              <a:rPr lang="fi-FI">
                <a:latin typeface="Berlin Sans FB" pitchFamily="34" charset="0"/>
              </a:rPr>
              <a:t>Tukioppilaat saavat koulutuksen ja siitä MLL:n todistuksen.</a:t>
            </a:r>
          </a:p>
          <a:p>
            <a:r>
              <a:rPr lang="fi-FI">
                <a:hlinkClick r:id="rId2"/>
              </a:rPr>
              <a:t>http://www.youtube.com/watch?v=e3d424XN_UY&amp;feature=player_embedded</a:t>
            </a:r>
            <a:endParaRPr lang="fi-FI"/>
          </a:p>
          <a:p>
            <a:pPr marL="0" indent="0">
              <a:buNone/>
            </a:pPr>
            <a:endParaRPr lang="fi-FI"/>
          </a:p>
          <a:p>
            <a:endParaRPr lang="fi-FI"/>
          </a:p>
        </p:txBody>
      </p:sp>
      <p:pic>
        <p:nvPicPr>
          <p:cNvPr id="6" name="Picture 2" descr="K:\Omat\pipar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14109"/>
            <a:ext cx="48641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530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arstechnica.net/wp-content/uploads/2013/10/ArduinoUno_R3_Fro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638175"/>
            <a:ext cx="2199155" cy="151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61868" y="572311"/>
            <a:ext cx="7707941" cy="523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2800" err="1">
                <a:latin typeface="Berlin Sans FB" panose="020E0602020502020306" pitchFamily="34" charset="0"/>
              </a:rPr>
              <a:t>Electronique</a:t>
            </a:r>
            <a:r>
              <a:rPr lang="fi-FI" sz="2800">
                <a:latin typeface="Berlin Sans FB" panose="020E0602020502020306" pitchFamily="34" charset="0"/>
              </a:rPr>
              <a:t> et </a:t>
            </a:r>
            <a:r>
              <a:rPr lang="fi-FI" sz="2800" err="1">
                <a:latin typeface="Berlin Sans FB" panose="020E0602020502020306" pitchFamily="34" charset="0"/>
              </a:rPr>
              <a:t>codage</a:t>
            </a:r>
            <a:r>
              <a:rPr lang="fi-FI" sz="2800">
                <a:latin typeface="Berlin Sans FB" panose="020E0602020502020306" pitchFamily="34" charset="0"/>
              </a:rPr>
              <a:t> </a:t>
            </a:r>
            <a:r>
              <a:rPr lang="fi-FI" sz="2800" err="1">
                <a:latin typeface="Berlin Sans FB" panose="020E0602020502020306" pitchFamily="34" charset="0"/>
              </a:rPr>
              <a:t>informatique</a:t>
            </a:r>
            <a:r>
              <a:rPr lang="fi-FI" sz="2800">
                <a:latin typeface="Berlin Sans FB" panose="020E0602020502020306" pitchFamily="34" charset="0"/>
              </a:rPr>
              <a:t>  I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611188" y="1755775"/>
            <a:ext cx="5899538" cy="36317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>
                <a:latin typeface="Berlin Sans FB" panose="020E0602020502020306" pitchFamily="34" charset="0"/>
              </a:rPr>
              <a:t> </a:t>
            </a:r>
            <a:r>
              <a:rPr lang="FI-FI" err="1">
                <a:latin typeface="Berlin Sans FB" panose="020E0602020502020306" pitchFamily="34" charset="0"/>
              </a:rPr>
              <a:t>Inititiation</a:t>
            </a:r>
            <a:r>
              <a:rPr lang="FI-FI">
                <a:latin typeface="Berlin Sans FB" panose="020E0602020502020306" pitchFamily="34" charset="0"/>
              </a:rPr>
              <a:t> </a:t>
            </a:r>
            <a:r>
              <a:rPr lang="FI-FI" err="1">
                <a:latin typeface="Berlin Sans FB" panose="020E0602020502020306" pitchFamily="34" charset="0"/>
              </a:rPr>
              <a:t>aux</a:t>
            </a:r>
            <a:r>
              <a:rPr lang="FI-FI">
                <a:latin typeface="Berlin Sans FB" panose="020E0602020502020306" pitchFamily="34" charset="0"/>
              </a:rPr>
              <a:t> </a:t>
            </a:r>
            <a:r>
              <a:rPr lang="FI-FI" err="1">
                <a:latin typeface="Berlin Sans FB" panose="020E0602020502020306" pitchFamily="34" charset="0"/>
              </a:rPr>
              <a:t>bases</a:t>
            </a:r>
            <a:r>
              <a:rPr lang="FI-FI">
                <a:latin typeface="Berlin Sans FB" panose="020E0602020502020306" pitchFamily="34" charset="0"/>
              </a:rPr>
              <a:t> de </a:t>
            </a:r>
            <a:r>
              <a:rPr lang="FI-FI" err="1">
                <a:latin typeface="Berlin Sans FB" panose="020E0602020502020306" pitchFamily="34" charset="0"/>
              </a:rPr>
              <a:t>l’électronique</a:t>
            </a:r>
          </a:p>
          <a:p>
            <a:r>
              <a:rPr lang="FI-FI">
                <a:latin typeface="Berlin Sans FB" panose="020E0602020502020306" pitchFamily="34" charset="0"/>
              </a:rPr>
              <a:t> </a:t>
            </a:r>
            <a:r>
              <a:rPr lang="FI-FI" err="1">
                <a:latin typeface="Berlin Sans FB" panose="020E0602020502020306" pitchFamily="34" charset="0"/>
              </a:rPr>
              <a:t>Connaissance</a:t>
            </a:r>
            <a:r>
              <a:rPr lang="FI-FI">
                <a:latin typeface="Berlin Sans FB" panose="020E0602020502020306" pitchFamily="34" charset="0"/>
              </a:rPr>
              <a:t> du </a:t>
            </a:r>
            <a:r>
              <a:rPr lang="FI-FI" err="1">
                <a:latin typeface="Berlin Sans FB" panose="020E0602020502020306" pitchFamily="34" charset="0"/>
              </a:rPr>
              <a:t>matériel</a:t>
            </a:r>
            <a:r>
              <a:rPr lang="FI-FI">
                <a:latin typeface="Berlin Sans FB" panose="020E0602020502020306" pitchFamily="34" charset="0"/>
              </a:rPr>
              <a:t> de </a:t>
            </a:r>
            <a:r>
              <a:rPr lang="FI-FI" err="1">
                <a:latin typeface="Berlin Sans FB" panose="020E0602020502020306" pitchFamily="34" charset="0"/>
              </a:rPr>
              <a:t>base</a:t>
            </a:r>
            <a:endParaRPr lang="FI-FI">
              <a:latin typeface="Berlin Sans FB" panose="020E0602020502020306" pitchFamily="34" charset="0"/>
            </a:endParaRPr>
          </a:p>
          <a:p>
            <a:r>
              <a:rPr lang="FI-FI">
                <a:latin typeface="Berlin Sans FB" panose="020E0602020502020306" pitchFamily="34" charset="0"/>
              </a:rPr>
              <a:t> </a:t>
            </a:r>
            <a:r>
              <a:rPr lang="FI-FI" err="1">
                <a:latin typeface="Berlin Sans FB" panose="020E0602020502020306" pitchFamily="34" charset="0"/>
              </a:rPr>
              <a:t>Codage</a:t>
            </a:r>
            <a:r>
              <a:rPr lang="FI-FI">
                <a:latin typeface="Berlin Sans FB" panose="020E0602020502020306" pitchFamily="34" charset="0"/>
              </a:rPr>
              <a:t> avec </a:t>
            </a:r>
            <a:r>
              <a:rPr lang="FI-FI" err="1">
                <a:latin typeface="Berlin Sans FB" panose="020E0602020502020306" pitchFamily="34" charset="0"/>
              </a:rPr>
              <a:t>le</a:t>
            </a:r>
            <a:r>
              <a:rPr lang="FI-FI">
                <a:latin typeface="Berlin Sans FB" panose="020E0602020502020306" pitchFamily="34" charset="0"/>
              </a:rPr>
              <a:t> </a:t>
            </a:r>
            <a:r>
              <a:rPr lang="FI-FI" err="1">
                <a:latin typeface="Berlin Sans FB" panose="020E0602020502020306" pitchFamily="34" charset="0"/>
              </a:rPr>
              <a:t>module</a:t>
            </a:r>
            <a:r>
              <a:rPr lang="FI-FI">
                <a:latin typeface="Berlin Sans FB" panose="020E0602020502020306" pitchFamily="34" charset="0"/>
              </a:rPr>
              <a:t> ARDUINO</a:t>
            </a:r>
          </a:p>
          <a:p>
            <a:r>
              <a:rPr lang="FI-FI">
                <a:latin typeface="Berlin Sans FB" panose="020E0602020502020306" pitchFamily="34" charset="0"/>
              </a:rPr>
              <a:t> </a:t>
            </a:r>
            <a:r>
              <a:rPr lang="FI-FI" err="1">
                <a:latin typeface="Berlin Sans FB" panose="020E0602020502020306" pitchFamily="34" charset="0"/>
              </a:rPr>
              <a:t>Codage</a:t>
            </a:r>
            <a:r>
              <a:rPr lang="FI-FI">
                <a:latin typeface="Berlin Sans FB" panose="020E0602020502020306" pitchFamily="34" charset="0"/>
              </a:rPr>
              <a:t> </a:t>
            </a:r>
            <a:r>
              <a:rPr lang="FI-FI" err="1">
                <a:latin typeface="Berlin Sans FB" panose="020E0602020502020306" pitchFamily="34" charset="0"/>
              </a:rPr>
              <a:t>d'un</a:t>
            </a:r>
            <a:r>
              <a:rPr lang="FI-FI">
                <a:latin typeface="Berlin Sans FB" panose="020E0602020502020306" pitchFamily="34" charset="0"/>
              </a:rPr>
              <a:t> </a:t>
            </a:r>
            <a:r>
              <a:rPr lang="FI-FI" err="1">
                <a:latin typeface="Berlin Sans FB" panose="020E0602020502020306" pitchFamily="34" charset="0"/>
              </a:rPr>
              <a:t>robot</a:t>
            </a:r>
            <a:r>
              <a:rPr lang="FI-FI">
                <a:latin typeface="Berlin Sans FB" panose="020E0602020502020306" pitchFamily="34" charset="0"/>
              </a:rPr>
              <a:t>  LEGO</a:t>
            </a:r>
          </a:p>
          <a:p>
            <a:endParaRPr lang="fi-FI" sz="1600">
              <a:latin typeface="Berlin Sans FB" panose="020E0602020502020306" pitchFamily="34" charset="0"/>
            </a:endParaRPr>
          </a:p>
          <a:p>
            <a:r>
              <a:rPr lang="FI-FI" err="1">
                <a:latin typeface="Berlin Sans FB" panose="020E0602020502020306" pitchFamily="34" charset="0"/>
              </a:rPr>
              <a:t>Animation</a:t>
            </a:r>
            <a:r>
              <a:rPr lang="FI-FI">
                <a:latin typeface="Berlin Sans FB" panose="020E0602020502020306" pitchFamily="34" charset="0"/>
              </a:rPr>
              <a:t> et </a:t>
            </a:r>
            <a:r>
              <a:rPr lang="FI-FI" err="1">
                <a:latin typeface="Berlin Sans FB" panose="020E0602020502020306" pitchFamily="34" charset="0"/>
              </a:rPr>
              <a:t>jeu</a:t>
            </a:r>
            <a:r>
              <a:rPr lang="FI-FI">
                <a:latin typeface="Berlin Sans FB" panose="020E0602020502020306" pitchFamily="34" charset="0"/>
              </a:rPr>
              <a:t> avec SCRATCH</a:t>
            </a:r>
          </a:p>
          <a:p>
            <a:endParaRPr lang="fi-FI">
              <a:latin typeface="Berlin Sans FB" panose="020E0602020502020306" pitchFamily="34" charset="0"/>
            </a:endParaRPr>
          </a:p>
          <a:p>
            <a:r>
              <a:rPr lang="FI-FI" b="1" err="1">
                <a:latin typeface="Calibri"/>
              </a:rPr>
              <a:t>Introduction</a:t>
            </a:r>
            <a:r>
              <a:rPr lang="FI-FI" b="1">
                <a:latin typeface="Calibri"/>
              </a:rPr>
              <a:t> </a:t>
            </a:r>
            <a:r>
              <a:rPr lang="FI-FI" b="1" err="1">
                <a:latin typeface="Calibri"/>
              </a:rPr>
              <a:t>aux</a:t>
            </a:r>
            <a:r>
              <a:rPr lang="FI-FI" b="1">
                <a:latin typeface="Calibri"/>
              </a:rPr>
              <a:t> </a:t>
            </a:r>
            <a:r>
              <a:rPr lang="FI-FI" b="1" err="1">
                <a:latin typeface="Calibri"/>
              </a:rPr>
              <a:t>différents</a:t>
            </a:r>
            <a:r>
              <a:rPr lang="FI-FI" b="1">
                <a:latin typeface="Calibri"/>
              </a:rPr>
              <a:t> </a:t>
            </a:r>
            <a:r>
              <a:rPr lang="FI-FI" b="1" err="1">
                <a:latin typeface="Calibri"/>
              </a:rPr>
              <a:t>langages</a:t>
            </a:r>
            <a:r>
              <a:rPr lang="FI-FI" b="1">
                <a:latin typeface="Calibri"/>
              </a:rPr>
              <a:t> de </a:t>
            </a:r>
            <a:r>
              <a:rPr lang="FI-FI" b="1" err="1">
                <a:latin typeface="Calibri"/>
              </a:rPr>
              <a:t>programmation</a:t>
            </a:r>
          </a:p>
          <a:p>
            <a:r>
              <a:rPr lang="FI-FI">
                <a:latin typeface="Berlin Sans FB" panose="020E0602020502020306" pitchFamily="34" charset="0"/>
              </a:rPr>
              <a:t>- Python</a:t>
            </a:r>
          </a:p>
          <a:p>
            <a:r>
              <a:rPr lang="FI-FI">
                <a:latin typeface="Berlin Sans FB" panose="020E0602020502020306" pitchFamily="34" charset="0"/>
              </a:rPr>
              <a:t>- C++</a:t>
            </a:r>
          </a:p>
          <a:p>
            <a:r>
              <a:rPr lang="FI-FI">
                <a:latin typeface="Berlin Sans FB" panose="020E0602020502020306" pitchFamily="34" charset="0"/>
              </a:rPr>
              <a:t>- JavaScript</a:t>
            </a:r>
          </a:p>
          <a:p>
            <a:r>
              <a:rPr lang="FI-FI">
                <a:latin typeface="Berlin Sans FB" panose="020E0602020502020306" pitchFamily="34" charset="0"/>
              </a:rPr>
              <a:t>- </a:t>
            </a:r>
            <a:r>
              <a:rPr lang="FI-FI" err="1">
                <a:latin typeface="Berlin Sans FB" panose="020E0602020502020306" pitchFamily="34" charset="0"/>
              </a:rPr>
              <a:t>DrRacket</a:t>
            </a:r>
          </a:p>
          <a:p>
            <a:endParaRPr lang="fi-FI" sz="1600">
              <a:latin typeface="Berlin Sans FB" panose="020E0602020502020306" pitchFamily="34" charset="0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611560" y="6318100"/>
            <a:ext cx="527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err="1"/>
              <a:t>Pour</a:t>
            </a:r>
            <a:r>
              <a:rPr lang="fi-FI" i="1"/>
              <a:t> les </a:t>
            </a:r>
            <a:r>
              <a:rPr lang="fi-FI" i="1" err="1"/>
              <a:t>débutants</a:t>
            </a:r>
            <a:r>
              <a:rPr lang="fi-FI" i="1"/>
              <a:t> et </a:t>
            </a:r>
            <a:r>
              <a:rPr lang="fi-FI" i="1" err="1"/>
              <a:t>pour</a:t>
            </a:r>
            <a:r>
              <a:rPr lang="fi-FI" i="1"/>
              <a:t> les </a:t>
            </a:r>
            <a:r>
              <a:rPr lang="fi-FI" i="1" err="1"/>
              <a:t>gouroux</a:t>
            </a:r>
            <a:r>
              <a:rPr lang="fi-FI" i="1"/>
              <a:t>!!!</a:t>
            </a:r>
          </a:p>
        </p:txBody>
      </p:sp>
      <p:pic>
        <p:nvPicPr>
          <p:cNvPr id="5" name="Picture 4" descr="Kuvatulos haulle codage avec les le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138" y="2647950"/>
            <a:ext cx="2001909" cy="1636423"/>
          </a:xfrm>
          <a:prstGeom prst="rect">
            <a:avLst/>
          </a:prstGeom>
        </p:spPr>
      </p:pic>
      <p:pic>
        <p:nvPicPr>
          <p:cNvPr id="6" name="Picture 5" descr="Kuvatulos haulle scratc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111" y="4722215"/>
            <a:ext cx="1742438" cy="160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08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0" y="266113"/>
            <a:ext cx="554461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2400" b="1">
                <a:solidFill>
                  <a:prstClr val="black"/>
                </a:solidFill>
              </a:rPr>
              <a:t>  </a:t>
            </a:r>
            <a:r>
              <a:rPr lang="fi-FI" sz="2400" b="1" err="1">
                <a:solidFill>
                  <a:prstClr val="black"/>
                </a:solidFill>
              </a:rPr>
              <a:t>Electronique</a:t>
            </a:r>
            <a:r>
              <a:rPr lang="fi-FI" sz="2400" b="1">
                <a:solidFill>
                  <a:prstClr val="black"/>
                </a:solidFill>
              </a:rPr>
              <a:t> et </a:t>
            </a:r>
            <a:r>
              <a:rPr lang="fi-FI" sz="2400" b="1" err="1">
                <a:solidFill>
                  <a:prstClr val="black"/>
                </a:solidFill>
              </a:rPr>
              <a:t>codage</a:t>
            </a:r>
            <a:r>
              <a:rPr lang="fi-FI" sz="2400" b="1">
                <a:solidFill>
                  <a:prstClr val="black"/>
                </a:solidFill>
              </a:rPr>
              <a:t> II</a:t>
            </a:r>
          </a:p>
          <a:p>
            <a:endParaRPr lang="fi-FI" sz="2400" b="1">
              <a:solidFill>
                <a:prstClr val="black"/>
              </a:solidFill>
            </a:endParaRPr>
          </a:p>
          <a:p>
            <a:endParaRPr lang="fi-FI" sz="2400" b="1">
              <a:solidFill>
                <a:prstClr val="black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180975" y="862773"/>
            <a:ext cx="8081513" cy="96334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2000" b="1"/>
              <a:t>ARDUINO</a:t>
            </a:r>
          </a:p>
          <a:p>
            <a:r>
              <a:rPr lang="fi-FI" sz="2000" b="1" err="1"/>
              <a:t>Codage</a:t>
            </a:r>
            <a:r>
              <a:rPr lang="fi-FI" sz="2000" b="1"/>
              <a:t> et </a:t>
            </a:r>
            <a:r>
              <a:rPr lang="fi-FI" sz="2000" b="1" err="1"/>
              <a:t>montage</a:t>
            </a:r>
            <a:r>
              <a:rPr lang="fi-FI" sz="2000" b="1"/>
              <a:t> de circuit.</a:t>
            </a:r>
          </a:p>
          <a:p>
            <a:r>
              <a:rPr lang="fi-FI" sz="2000" b="1" err="1"/>
              <a:t>Codage</a:t>
            </a:r>
            <a:r>
              <a:rPr lang="fi-FI" sz="2000" b="1"/>
              <a:t> avec </a:t>
            </a:r>
            <a:r>
              <a:rPr lang="fi-FI" sz="2000" b="1" err="1"/>
              <a:t>le</a:t>
            </a:r>
            <a:r>
              <a:rPr lang="fi-FI" sz="2000" b="1"/>
              <a:t> </a:t>
            </a:r>
            <a:r>
              <a:rPr lang="fi-FI" sz="2000" b="1" err="1"/>
              <a:t>module</a:t>
            </a:r>
            <a:r>
              <a:rPr lang="fi-FI" sz="2000" b="1"/>
              <a:t> ARDUINO</a:t>
            </a:r>
            <a:r>
              <a:rPr lang="en-US" sz="2000"/>
              <a:t> </a:t>
            </a:r>
          </a:p>
          <a:p>
            <a:r>
              <a:rPr lang="fi-FI" sz="2000" b="1" err="1"/>
              <a:t>D'un</a:t>
            </a:r>
            <a:r>
              <a:rPr lang="fi-FI" sz="2000" b="1"/>
              <a:t> </a:t>
            </a:r>
            <a:r>
              <a:rPr lang="fi-FI" sz="2000" b="1" err="1"/>
              <a:t>robot</a:t>
            </a:r>
            <a:r>
              <a:rPr lang="fi-FI" sz="2000" b="1"/>
              <a:t> </a:t>
            </a:r>
            <a:r>
              <a:rPr lang="fi-FI" sz="2000" b="1" err="1"/>
              <a:t>électronique</a:t>
            </a:r>
          </a:p>
          <a:p>
            <a:endParaRPr lang="fi-FI" sz="2000" b="1"/>
          </a:p>
          <a:p>
            <a:r>
              <a:rPr lang="fi-FI" sz="2000" b="1" err="1">
                <a:solidFill>
                  <a:prstClr val="black"/>
                </a:solidFill>
              </a:rPr>
              <a:t>Suite</a:t>
            </a:r>
            <a:r>
              <a:rPr lang="fi-FI" sz="2000" b="1">
                <a:solidFill>
                  <a:prstClr val="black"/>
                </a:solidFill>
              </a:rPr>
              <a:t> de la </a:t>
            </a:r>
            <a:r>
              <a:rPr lang="fi-FI" sz="2000" b="1" err="1">
                <a:solidFill>
                  <a:prstClr val="black"/>
                </a:solidFill>
              </a:rPr>
              <a:t>programmation</a:t>
            </a:r>
            <a:r>
              <a:rPr lang="fi-FI" sz="2000" b="1">
                <a:solidFill>
                  <a:prstClr val="black"/>
                </a:solidFill>
              </a:rPr>
              <a:t> avec </a:t>
            </a:r>
          </a:p>
          <a:p>
            <a:r>
              <a:rPr lang="fi-FI" sz="2000" b="1">
                <a:solidFill>
                  <a:prstClr val="black"/>
                </a:solidFill>
              </a:rPr>
              <a:t>Python 3.5   et </a:t>
            </a:r>
            <a:r>
              <a:rPr lang="fi-FI" sz="2000" b="1"/>
              <a:t>C++ </a:t>
            </a:r>
          </a:p>
          <a:p>
            <a:r>
              <a:rPr lang="fi-FI" sz="2000" i="1"/>
              <a:t>(</a:t>
            </a:r>
            <a:r>
              <a:rPr lang="fi-FI" sz="2000" i="1" err="1"/>
              <a:t>Pour</a:t>
            </a:r>
            <a:r>
              <a:rPr lang="fi-FI" sz="2000" i="1"/>
              <a:t> </a:t>
            </a:r>
            <a:r>
              <a:rPr lang="fi-FI" sz="2000" i="1" err="1"/>
              <a:t>les</a:t>
            </a:r>
            <a:r>
              <a:rPr lang="fi-FI" sz="2000" i="1"/>
              <a:t> </a:t>
            </a:r>
            <a:r>
              <a:rPr lang="fi-FI" sz="2000" i="1" err="1"/>
              <a:t>applications</a:t>
            </a:r>
            <a:r>
              <a:rPr lang="fi-FI" sz="2000" i="1"/>
              <a:t> </a:t>
            </a:r>
            <a:r>
              <a:rPr lang="fi-FI" sz="2000" i="1" err="1"/>
              <a:t>mathématiques</a:t>
            </a:r>
            <a:r>
              <a:rPr lang="fi-FI" sz="2000" i="1"/>
              <a:t>)</a:t>
            </a:r>
          </a:p>
          <a:p>
            <a:endParaRPr lang="fi-FI" sz="2000" b="1" i="1" err="1"/>
          </a:p>
          <a:p>
            <a:r>
              <a:rPr lang="fi-FI" sz="2000" b="1" err="1"/>
              <a:t>DrRacket</a:t>
            </a:r>
            <a:r>
              <a:rPr lang="fi-FI" sz="2000" b="1"/>
              <a:t> </a:t>
            </a:r>
          </a:p>
          <a:p>
            <a:r>
              <a:rPr lang="fi-FI" sz="2000" i="1"/>
              <a:t>(</a:t>
            </a:r>
            <a:r>
              <a:rPr lang="fi-FI" sz="2000" i="1" err="1"/>
              <a:t>pour</a:t>
            </a:r>
            <a:r>
              <a:rPr lang="fi-FI" sz="2000" i="1"/>
              <a:t> </a:t>
            </a:r>
            <a:r>
              <a:rPr lang="fi-FI" sz="2000" i="1" err="1"/>
              <a:t>les</a:t>
            </a:r>
            <a:r>
              <a:rPr lang="fi-FI" sz="2000" i="1"/>
              <a:t> </a:t>
            </a:r>
            <a:r>
              <a:rPr lang="fi-FI" sz="2000" i="1" err="1"/>
              <a:t>applications</a:t>
            </a:r>
            <a:r>
              <a:rPr lang="fi-FI" sz="2000" i="1"/>
              <a:t> </a:t>
            </a:r>
            <a:r>
              <a:rPr lang="fi-FI" sz="2000" i="1" err="1"/>
              <a:t>graphiques</a:t>
            </a:r>
            <a:r>
              <a:rPr lang="fi-FI" sz="2000" i="1"/>
              <a:t>)</a:t>
            </a:r>
          </a:p>
          <a:p>
            <a:endParaRPr lang="fi-FI" sz="2000" b="1"/>
          </a:p>
          <a:p>
            <a:r>
              <a:rPr lang="fi-FI" sz="2000" b="1"/>
              <a:t>JavaScript</a:t>
            </a:r>
          </a:p>
          <a:p>
            <a:r>
              <a:rPr lang="fi-FI" sz="2000" b="1"/>
              <a:t>HTML et CSS </a:t>
            </a:r>
          </a:p>
          <a:p>
            <a:r>
              <a:rPr lang="fi-FI" sz="2000" b="1" err="1"/>
              <a:t>DrRacket</a:t>
            </a:r>
          </a:p>
          <a:p>
            <a:r>
              <a:rPr lang="fi-FI" sz="2000" i="1"/>
              <a:t>(</a:t>
            </a:r>
            <a:r>
              <a:rPr lang="fi-FI" sz="2000" i="1" err="1"/>
              <a:t>Pour</a:t>
            </a:r>
            <a:r>
              <a:rPr lang="fi-FI" sz="2000" i="1"/>
              <a:t> la </a:t>
            </a:r>
            <a:r>
              <a:rPr lang="fi-FI" sz="2000" i="1" err="1"/>
              <a:t>conception</a:t>
            </a:r>
            <a:r>
              <a:rPr lang="fi-FI" sz="2000" i="1"/>
              <a:t> de </a:t>
            </a:r>
            <a:r>
              <a:rPr lang="fi-FI" sz="2000" i="1" err="1"/>
              <a:t>page</a:t>
            </a:r>
            <a:r>
              <a:rPr lang="fi-FI" sz="2000" i="1"/>
              <a:t> </a:t>
            </a:r>
            <a:r>
              <a:rPr lang="fi-FI" sz="2000" i="1" err="1"/>
              <a:t>web</a:t>
            </a:r>
            <a:r>
              <a:rPr lang="fi-FI" sz="2000" i="1"/>
              <a:t> </a:t>
            </a:r>
            <a:r>
              <a:rPr lang="fi-FI" sz="2000" i="1" err="1"/>
              <a:t>dynamique</a:t>
            </a:r>
            <a:r>
              <a:rPr lang="fi-FI" sz="2000" i="1"/>
              <a:t>)</a:t>
            </a:r>
          </a:p>
          <a:p>
            <a:endParaRPr lang="fi-FI" sz="2000" b="1"/>
          </a:p>
          <a:p>
            <a:endParaRPr lang="fi-FI" sz="2000" b="1">
              <a:solidFill>
                <a:prstClr val="black"/>
              </a:solidFill>
            </a:endParaRPr>
          </a:p>
          <a:p>
            <a:endParaRPr lang="fi-FI" sz="2000" b="1">
              <a:solidFill>
                <a:prstClr val="black"/>
              </a:solidFill>
            </a:endParaRPr>
          </a:p>
          <a:p>
            <a:endParaRPr lang="fi-FI" sz="2000" b="1">
              <a:solidFill>
                <a:prstClr val="black"/>
              </a:solidFill>
            </a:endParaRPr>
          </a:p>
          <a:p>
            <a:endParaRPr lang="fi-FI" sz="2000" b="1">
              <a:solidFill>
                <a:prstClr val="black"/>
              </a:solidFill>
            </a:endParaRPr>
          </a:p>
          <a:p>
            <a:endParaRPr lang="fi-FI" sz="2000" b="1">
              <a:solidFill>
                <a:prstClr val="black"/>
              </a:solidFill>
            </a:endParaRPr>
          </a:p>
          <a:p>
            <a:endParaRPr lang="fi-FI" sz="2000" b="1">
              <a:solidFill>
                <a:prstClr val="black"/>
              </a:solidFill>
            </a:endParaRPr>
          </a:p>
          <a:p>
            <a:endParaRPr lang="fi-FI" sz="2000" b="1" err="1"/>
          </a:p>
          <a:p>
            <a:endParaRPr lang="fi-FI" sz="2000" b="1" err="1"/>
          </a:p>
          <a:p>
            <a:endParaRPr lang="fi-FI" sz="2000" b="1" err="1"/>
          </a:p>
          <a:p>
            <a:endParaRPr lang="fi-FI" sz="2000" b="1">
              <a:solidFill>
                <a:prstClr val="black"/>
              </a:solidFill>
            </a:endParaRPr>
          </a:p>
          <a:p>
            <a:endParaRPr lang="fi-FI" sz="2000">
              <a:solidFill>
                <a:prstClr val="black"/>
              </a:solidFill>
            </a:endParaRPr>
          </a:p>
          <a:p>
            <a:endParaRPr lang="fi-FI" sz="2000">
              <a:solidFill>
                <a:prstClr val="black"/>
              </a:solidFill>
            </a:endParaRPr>
          </a:p>
          <a:p>
            <a:endParaRPr lang="fi-FI" sz="2000">
              <a:solidFill>
                <a:prstClr val="black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251520" y="6133434"/>
            <a:ext cx="554461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b="1" i="1">
              <a:solidFill>
                <a:prstClr val="black"/>
              </a:solidFill>
            </a:endParaRPr>
          </a:p>
          <a:p>
            <a:r>
              <a:rPr lang="FI-FI" b="1" i="1" err="1">
                <a:solidFill>
                  <a:prstClr val="black"/>
                </a:solidFill>
              </a:rPr>
              <a:t>Pour</a:t>
            </a:r>
            <a:r>
              <a:rPr lang="FI-FI" b="1" i="1">
                <a:solidFill>
                  <a:prstClr val="black"/>
                </a:solidFill>
              </a:rPr>
              <a:t> </a:t>
            </a:r>
            <a:r>
              <a:rPr lang="FI-FI" b="1" i="1" err="1">
                <a:solidFill>
                  <a:prstClr val="black"/>
                </a:solidFill>
              </a:rPr>
              <a:t>les</a:t>
            </a:r>
            <a:r>
              <a:rPr lang="FI-FI" b="1" i="1">
                <a:solidFill>
                  <a:prstClr val="black"/>
                </a:solidFill>
              </a:rPr>
              <a:t> </a:t>
            </a:r>
            <a:r>
              <a:rPr lang="FI-FI" b="1" i="1" err="1">
                <a:solidFill>
                  <a:prstClr val="black"/>
                </a:solidFill>
              </a:rPr>
              <a:t>gouroux</a:t>
            </a:r>
            <a:r>
              <a:rPr lang="FI-FI" b="1" i="1">
                <a:solidFill>
                  <a:prstClr val="black"/>
                </a:solidFill>
              </a:rPr>
              <a:t>!!!</a:t>
            </a:r>
            <a:endParaRPr lang="FI-FI" b="1" i="1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792" y="323850"/>
            <a:ext cx="2434573" cy="219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275" y="2913380"/>
            <a:ext cx="1732207" cy="1293424"/>
          </a:xfrm>
          <a:prstGeom prst="rect">
            <a:avLst/>
          </a:prstGeom>
        </p:spPr>
      </p:pic>
      <p:pic>
        <p:nvPicPr>
          <p:cNvPr id="7" name="Picture 6" descr="Kuvahaun tulos haulle drracke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2857500"/>
            <a:ext cx="1552965" cy="1552965"/>
          </a:xfrm>
          <a:prstGeom prst="rect">
            <a:avLst/>
          </a:prstGeom>
        </p:spPr>
      </p:pic>
      <p:pic>
        <p:nvPicPr>
          <p:cNvPr id="9" name="Picture 8" descr="C/ C++ source code hom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2472" y="4317341"/>
            <a:ext cx="1116302" cy="1173492"/>
          </a:xfrm>
          <a:prstGeom prst="rect">
            <a:avLst/>
          </a:prstGeom>
        </p:spPr>
      </p:pic>
      <p:pic>
        <p:nvPicPr>
          <p:cNvPr id="11" name="Picture 10" descr="Kuvahaun tulos haulle htm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7900" y="5551151"/>
            <a:ext cx="2120660" cy="1229264"/>
          </a:xfrm>
          <a:prstGeom prst="rect">
            <a:avLst/>
          </a:prstGeom>
        </p:spPr>
      </p:pic>
      <p:pic>
        <p:nvPicPr>
          <p:cNvPr id="12" name="Picture 11" descr="Kuvahaun tulos haulle javascrip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5675" y="4277995"/>
            <a:ext cx="1193531" cy="1193530"/>
          </a:xfrm>
          <a:prstGeom prst="rect">
            <a:avLst/>
          </a:prstGeom>
        </p:spPr>
      </p:pic>
      <p:pic>
        <p:nvPicPr>
          <p:cNvPr id="13" name="Picture 12" descr="Näytä alkuperäinen kuv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4800" y="711811"/>
            <a:ext cx="1501356" cy="150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40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>
                <a:latin typeface="Berlin Sans FB" pitchFamily="34" charset="0"/>
              </a:rPr>
              <a:t>Kuntosalikurssi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>
                <a:latin typeface="Berlin Sans FB" pitchFamily="34" charset="0"/>
              </a:rPr>
              <a:t>treenataan kuntosalilla monipuolisesti</a:t>
            </a:r>
          </a:p>
          <a:p>
            <a:r>
              <a:rPr lang="fi-FI">
                <a:latin typeface="Berlin Sans FB" pitchFamily="34" charset="0"/>
              </a:rPr>
              <a:t>kuntosaliharjoittelun perusteet; oikeat suoritustekniikat, harjoittelun vaikutus elimistöön</a:t>
            </a:r>
          </a:p>
          <a:p>
            <a:r>
              <a:rPr lang="fi-FI">
                <a:latin typeface="Berlin Sans FB" pitchFamily="34" charset="0"/>
              </a:rPr>
              <a:t>verryttelyksi pienpelejä</a:t>
            </a:r>
          </a:p>
          <a:p>
            <a:r>
              <a:rPr lang="fi-FI">
                <a:latin typeface="Berlin Sans FB" pitchFamily="34" charset="0"/>
              </a:rPr>
              <a:t>kurssi tarkoitettu        9-luokkalaisille</a:t>
            </a:r>
          </a:p>
          <a:p>
            <a:endParaRPr lang="fi-FI"/>
          </a:p>
        </p:txBody>
      </p:sp>
      <p:pic>
        <p:nvPicPr>
          <p:cNvPr id="5" name="Picture 12" descr="C:\Documents and Settings\Esa Niemelä\Local Settings\Temporary Internet Files\Content.IE5\Z2OODW06\MC900295674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650056"/>
            <a:ext cx="2286250" cy="2061291"/>
          </a:xfrm>
          <a:prstGeom prst="rect">
            <a:avLst/>
          </a:prstGeom>
          <a:noFill/>
        </p:spPr>
      </p:pic>
      <p:pic>
        <p:nvPicPr>
          <p:cNvPr id="1026" name="Picture 2" descr="C:\Users\niemees\AppData\Local\Microsoft\Windows\Temporary Internet Files\Content.IE5\SCNWRUQT\MC900149475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2888055" cy="204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97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  <a:latin typeface="Berlin Sans FB" pitchFamily="34" charset="0"/>
              </a:rPr>
              <a:t>Pallopelit</a:t>
            </a:r>
            <a:endParaRPr lang="fi-FI">
              <a:latin typeface="Berlin Sans FB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>
                <a:latin typeface="Berlin Sans FB" pitchFamily="34" charset="0"/>
              </a:rPr>
              <a:t>pelataan yleisimpiä sisällä ja ulkona pelattavia joukkuepelejä</a:t>
            </a:r>
          </a:p>
          <a:p>
            <a:r>
              <a:rPr lang="fi-FI">
                <a:latin typeface="Berlin Sans FB" pitchFamily="34" charset="0"/>
              </a:rPr>
              <a:t>salibandy, jalkapallo, pesäpallo, koripallo, lentopallo, käsipallo, </a:t>
            </a:r>
            <a:r>
              <a:rPr lang="fi-FI" err="1">
                <a:latin typeface="Berlin Sans FB" pitchFamily="34" charset="0"/>
              </a:rPr>
              <a:t>futsal</a:t>
            </a:r>
            <a:r>
              <a:rPr lang="fi-FI">
                <a:latin typeface="Berlin Sans FB" pitchFamily="34" charset="0"/>
              </a:rPr>
              <a:t>, </a:t>
            </a:r>
            <a:r>
              <a:rPr lang="fi-FI" err="1">
                <a:latin typeface="Berlin Sans FB" pitchFamily="34" charset="0"/>
              </a:rPr>
              <a:t>ultimate</a:t>
            </a:r>
            <a:endParaRPr lang="fi-FI">
              <a:latin typeface="Berlin Sans FB" pitchFamily="34" charset="0"/>
            </a:endParaRPr>
          </a:p>
          <a:p>
            <a:r>
              <a:rPr lang="fi-FI">
                <a:latin typeface="Berlin Sans FB" pitchFamily="34" charset="0"/>
              </a:rPr>
              <a:t>vauhdikasta pelaamista, lajitekniikkaa ja taktiikkaa sekä hyvää fiilistä!</a:t>
            </a:r>
          </a:p>
        </p:txBody>
      </p:sp>
      <p:pic>
        <p:nvPicPr>
          <p:cNvPr id="2050" name="Picture 2" descr="C:\Users\niemees\AppData\Local\Microsoft\Windows\Temporary Internet Files\Content.IE5\AHGUHZX6\Soccer-Player-green-black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2976"/>
            <a:ext cx="1571748" cy="21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emees\AppData\Local\Microsoft\Windows\Temporary Internet Files\Content.IE5\9DLSSZEX\basketball_carto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232226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Program Files (x86)\Microsoft Office\MEDIA\CAGCAT10\j019903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18" y="4005064"/>
            <a:ext cx="1570776" cy="173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778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</a:rPr>
              <a:t/>
            </a:r>
            <a:br>
              <a:rPr lang="fi-FI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</a:rPr>
            </a:br>
            <a:r>
              <a:rPr lang="fi-FI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</a:rPr>
              <a:t>Hyvänmielen kuntoilukurssi</a:t>
            </a:r>
            <a:r>
              <a:rPr lang="fi-FI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i-FI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fi-FI" sz="2400">
                <a:latin typeface="Berlin Sans FB" pitchFamily="34" charset="0"/>
              </a:rPr>
              <a:t> kurssilla liikutaan rennosti liikunnasta nauttien.</a:t>
            </a:r>
          </a:p>
          <a:p>
            <a:r>
              <a:rPr lang="fi-FI" sz="2400">
                <a:latin typeface="Berlin Sans FB" pitchFamily="34" charset="0"/>
              </a:rPr>
              <a:t> ohjelmassa kivoja jumppia, venyttelyä ja rentoutumista sekä kevyttä lenkkeilyä omaan tahtiin.</a:t>
            </a:r>
          </a:p>
          <a:p>
            <a:r>
              <a:rPr lang="fi-FI" sz="2400">
                <a:latin typeface="Berlin Sans FB" pitchFamily="34" charset="0"/>
              </a:rPr>
              <a:t> lisäksi tutustutaan mm. joogaan ja </a:t>
            </a:r>
            <a:r>
              <a:rPr lang="fi-FI" sz="2400" err="1">
                <a:latin typeface="Berlin Sans FB" pitchFamily="34" charset="0"/>
              </a:rPr>
              <a:t>pilatekseen</a:t>
            </a:r>
            <a:r>
              <a:rPr lang="fi-FI" sz="2400">
                <a:latin typeface="Berlin Sans FB" pitchFamily="34" charset="0"/>
              </a:rPr>
              <a:t>.</a:t>
            </a:r>
          </a:p>
          <a:p>
            <a:r>
              <a:rPr lang="fi-FI" sz="2400">
                <a:latin typeface="Berlin Sans FB" pitchFamily="34" charset="0"/>
              </a:rPr>
              <a:t> tule mukaan harrastamaan liikuntaa, samalla saat vinkkejä omasta hyvinvoinnista ja kunnosta huolehtimiseen.</a:t>
            </a:r>
            <a:br>
              <a:rPr lang="fi-FI" sz="2400">
                <a:latin typeface="Berlin Sans FB" pitchFamily="34" charset="0"/>
              </a:rPr>
            </a:br>
            <a:r>
              <a:rPr lang="fi-FI" sz="2400" b="1">
                <a:latin typeface="Berlin Sans FB" pitchFamily="34" charset="0"/>
              </a:rPr>
              <a:t/>
            </a:r>
            <a:br>
              <a:rPr lang="fi-FI" sz="2400" b="1">
                <a:latin typeface="Berlin Sans FB" pitchFamily="34" charset="0"/>
              </a:rPr>
            </a:br>
            <a:endParaRPr lang="fi-FI" sz="2400">
              <a:latin typeface="Berlin Sans FB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28" y="4365104"/>
            <a:ext cx="3168352" cy="196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niemees\AppData\Local\Microsoft\Windows\Temporary Internet Files\Content.IE5\AOAFV6ZL\tirabuz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779" y="1335336"/>
            <a:ext cx="2931283" cy="21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emees\AppData\Local\Microsoft\Windows\Temporary Internet Files\Content.IE5\AOAFV6ZL\medium-Woman-Playing-Aerobics-holding-weights-166.6-2312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65170"/>
            <a:ext cx="1116104" cy="191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9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0" y="0"/>
            <a:ext cx="9097907" cy="68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8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569" y="-35236"/>
            <a:ext cx="9239194" cy="69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4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Berlin Sans FB" pitchFamily="34" charset="0"/>
              </a:rPr>
              <a:t>Espanja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>
                <a:latin typeface="Berlin Sans FB" pitchFamily="34" charset="0"/>
              </a:rPr>
              <a:t>opetusta 2h viikossa, jatkuu myös 9. luokalla</a:t>
            </a:r>
          </a:p>
          <a:p>
            <a:r>
              <a:rPr lang="fi-FI">
                <a:latin typeface="Berlin Sans FB" pitchFamily="34" charset="0"/>
              </a:rPr>
              <a:t>tutustut kielen opiskelun lisäksi espanjankielisten maiden kulttuuriin </a:t>
            </a:r>
          </a:p>
          <a:p>
            <a:r>
              <a:rPr lang="fi-FI">
                <a:latin typeface="Berlin Sans FB" pitchFamily="34" charset="0"/>
              </a:rPr>
              <a:t>espanja on tieteen, taiteen ja kulttuurin kieli</a:t>
            </a:r>
          </a:p>
          <a:p>
            <a:r>
              <a:rPr lang="fi-FI">
                <a:latin typeface="Berlin Sans FB" pitchFamily="34" charset="0"/>
              </a:rPr>
              <a:t>sen osaamisesta on hyötyä liike-elämässä, matkailu- ja palvelualoilla</a:t>
            </a:r>
          </a:p>
          <a:p>
            <a:r>
              <a:rPr lang="fi-FI">
                <a:latin typeface="Berlin Sans FB" pitchFamily="34" charset="0"/>
              </a:rPr>
              <a:t>espanjan kielen taito avaa sinulle monia ovia ja parantaa </a:t>
            </a:r>
            <a:r>
              <a:rPr lang="fi-FI" err="1">
                <a:latin typeface="Berlin Sans FB" pitchFamily="34" charset="0"/>
              </a:rPr>
              <a:t>työmahdolli-suuksiasi</a:t>
            </a:r>
            <a:r>
              <a:rPr lang="fi-FI">
                <a:latin typeface="Berlin Sans FB" pitchFamily="34" charset="0"/>
              </a:rPr>
              <a:t> sekä kotimaassa että ulkomailla</a:t>
            </a:r>
          </a:p>
          <a:p>
            <a:endParaRPr lang="fi-FI"/>
          </a:p>
        </p:txBody>
      </p:sp>
      <p:pic>
        <p:nvPicPr>
          <p:cNvPr id="10" name="Sisällön paikkamerkki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25" y="1484784"/>
            <a:ext cx="3179557" cy="2119705"/>
          </a:xfr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27" y="3873908"/>
            <a:ext cx="3274807" cy="186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1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658" y="2273215"/>
            <a:ext cx="2717794" cy="3253958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784893" y="1112976"/>
            <a:ext cx="7577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i-FI" sz="6000" err="1">
                <a:solidFill>
                  <a:prstClr val="black"/>
                </a:solidFill>
                <a:latin typeface="Times New Roman"/>
                <a:cs typeface="Times New Roman"/>
              </a:rPr>
              <a:t>iBienvenidos</a:t>
            </a:r>
            <a:r>
              <a:rPr lang="fi-FI" sz="6000">
                <a:solidFill>
                  <a:prstClr val="black"/>
                </a:solidFill>
                <a:latin typeface="Times New Roman"/>
                <a:cs typeface="Times New Roman"/>
              </a:rPr>
              <a:t> a </a:t>
            </a:r>
            <a:r>
              <a:rPr lang="fi-FI" sz="6000" err="1">
                <a:solidFill>
                  <a:prstClr val="black"/>
                </a:solidFill>
                <a:latin typeface="Times New Roman"/>
                <a:cs typeface="Times New Roman"/>
              </a:rPr>
              <a:t>estudiar</a:t>
            </a:r>
            <a:r>
              <a:rPr lang="fi-FI" sz="600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627913" y="2972628"/>
            <a:ext cx="38102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i-FI" sz="16000" err="1">
                <a:solidFill>
                  <a:prstClr val="black"/>
                </a:solidFill>
                <a:latin typeface="Times New Roman"/>
                <a:cs typeface="Times New Roman"/>
              </a:rPr>
              <a:t>espa</a:t>
            </a:r>
            <a:endParaRPr lang="fi-FI" sz="16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6250599" y="2972628"/>
            <a:ext cx="25830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i-FI" sz="16000" err="1">
                <a:solidFill>
                  <a:prstClr val="black"/>
                </a:solidFill>
                <a:latin typeface="Times New Roman"/>
                <a:cs typeface="Times New Roman"/>
              </a:rPr>
              <a:t>ol</a:t>
            </a:r>
            <a:r>
              <a:rPr lang="fi-FI" sz="16000">
                <a:solidFill>
                  <a:prstClr val="black"/>
                </a:solidFill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5237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20"/>
            <a:ext cx="9144000" cy="67295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kstiruutu 9"/>
          <p:cNvSpPr txBox="1"/>
          <p:nvPr/>
        </p:nvSpPr>
        <p:spPr>
          <a:xfrm>
            <a:off x="7121118" y="969996"/>
            <a:ext cx="102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i-FI" sz="2000" err="1">
                <a:solidFill>
                  <a:prstClr val="black"/>
                </a:solidFill>
                <a:latin typeface="Times New Roman"/>
                <a:cs typeface="Times New Roman"/>
              </a:rPr>
              <a:t>España</a:t>
            </a:r>
            <a:endParaRPr lang="fi-FI"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3624776" y="5492954"/>
            <a:ext cx="1213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i-FI" sz="2000" err="1">
                <a:solidFill>
                  <a:prstClr val="black"/>
                </a:solidFill>
                <a:latin typeface="Times New Roman"/>
                <a:cs typeface="Times New Roman"/>
              </a:rPr>
              <a:t>Argentina</a:t>
            </a:r>
            <a:endParaRPr lang="fi-FI"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4227717" y="5007811"/>
            <a:ext cx="1191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i-FI" sz="2000">
                <a:solidFill>
                  <a:prstClr val="black"/>
                </a:solidFill>
                <a:latin typeface="Times New Roman"/>
                <a:cs typeface="Times New Roman"/>
              </a:rPr>
              <a:t>Uruguay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4056466" y="3824112"/>
            <a:ext cx="1198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i-FI" sz="2000">
                <a:solidFill>
                  <a:prstClr val="black"/>
                </a:solidFill>
                <a:latin typeface="Times New Roman"/>
                <a:cs typeface="Times New Roman"/>
              </a:rPr>
              <a:t>Paraguay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3810297" y="3210588"/>
            <a:ext cx="101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i-FI" sz="2000">
                <a:solidFill>
                  <a:prstClr val="black"/>
                </a:solidFill>
                <a:latin typeface="Times New Roman"/>
                <a:cs typeface="Times New Roman"/>
              </a:rPr>
              <a:t>Bolivia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2190565" y="4394828"/>
            <a:ext cx="784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i-FI" sz="2000">
                <a:solidFill>
                  <a:prstClr val="black"/>
                </a:solidFill>
                <a:latin typeface="Times New Roman"/>
                <a:cs typeface="Times New Roman"/>
              </a:rPr>
              <a:t>Chile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1862338" y="3252565"/>
            <a:ext cx="72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i-FI" sz="2000" err="1">
                <a:solidFill>
                  <a:prstClr val="black"/>
                </a:solidFill>
                <a:latin typeface="Times New Roman"/>
                <a:cs typeface="Times New Roman"/>
              </a:rPr>
              <a:t>Perú</a:t>
            </a:r>
            <a:endParaRPr lang="fi-FI"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3025404" y="2212263"/>
            <a:ext cx="1202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i-FI" sz="2000">
                <a:solidFill>
                  <a:prstClr val="black"/>
                </a:solidFill>
                <a:latin typeface="Times New Roman"/>
                <a:cs typeface="Times New Roman"/>
              </a:rPr>
              <a:t>Colombia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3624776" y="1237286"/>
            <a:ext cx="139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i-FI" sz="2000">
                <a:solidFill>
                  <a:prstClr val="black"/>
                </a:solidFill>
                <a:latin typeface="Times New Roman"/>
                <a:cs typeface="Times New Roman"/>
              </a:rPr>
              <a:t>Venezuela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1482378" y="424748"/>
            <a:ext cx="75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i-FI" sz="2000" err="1">
                <a:solidFill>
                  <a:prstClr val="black"/>
                </a:solidFill>
                <a:latin typeface="Times New Roman"/>
                <a:cs typeface="Times New Roman"/>
              </a:rPr>
              <a:t>Cuba</a:t>
            </a:r>
            <a:endParaRPr lang="fi-FI"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Tekstiruutu 26"/>
          <p:cNvSpPr txBox="1"/>
          <p:nvPr/>
        </p:nvSpPr>
        <p:spPr>
          <a:xfrm>
            <a:off x="2797072" y="620321"/>
            <a:ext cx="202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i-FI" sz="2000">
                <a:solidFill>
                  <a:prstClr val="black"/>
                </a:solidFill>
                <a:latin typeface="Times New Roman"/>
                <a:cs typeface="Times New Roman"/>
              </a:rPr>
              <a:t>Puerto Rico</a:t>
            </a:r>
          </a:p>
        </p:txBody>
      </p:sp>
      <p:sp>
        <p:nvSpPr>
          <p:cNvPr id="29" name="Tekstiruutu 28"/>
          <p:cNvSpPr txBox="1"/>
          <p:nvPr/>
        </p:nvSpPr>
        <p:spPr>
          <a:xfrm>
            <a:off x="1614384" y="897821"/>
            <a:ext cx="1320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i-FI" sz="2000">
                <a:solidFill>
                  <a:prstClr val="black"/>
                </a:solidFill>
                <a:latin typeface="Times New Roman"/>
                <a:cs typeface="Times New Roman"/>
              </a:rPr>
              <a:t>Honduras</a:t>
            </a:r>
          </a:p>
        </p:txBody>
      </p:sp>
      <p:sp>
        <p:nvSpPr>
          <p:cNvPr id="30" name="Tekstiruutu 29"/>
          <p:cNvSpPr txBox="1"/>
          <p:nvPr/>
        </p:nvSpPr>
        <p:spPr>
          <a:xfrm>
            <a:off x="6321953" y="3080967"/>
            <a:ext cx="2411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i-FI" sz="2000">
                <a:solidFill>
                  <a:prstClr val="black"/>
                </a:solidFill>
                <a:latin typeface="Times New Roman"/>
                <a:cs typeface="Times New Roman"/>
              </a:rPr>
              <a:t>Guinea </a:t>
            </a:r>
            <a:r>
              <a:rPr lang="fi-FI" sz="2000" err="1">
                <a:solidFill>
                  <a:prstClr val="black"/>
                </a:solidFill>
                <a:latin typeface="Times New Roman"/>
                <a:cs typeface="Times New Roman"/>
              </a:rPr>
              <a:t>Ecuatorial</a:t>
            </a:r>
            <a:endParaRPr lang="fi-FI"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29" name="Ryhmitä 128"/>
          <p:cNvGrpSpPr/>
          <p:nvPr/>
        </p:nvGrpSpPr>
        <p:grpSpPr>
          <a:xfrm>
            <a:off x="743867" y="1654945"/>
            <a:ext cx="1398536" cy="1184570"/>
            <a:chOff x="743867" y="1654945"/>
            <a:chExt cx="1398536" cy="1184570"/>
          </a:xfrm>
        </p:grpSpPr>
        <p:sp>
          <p:nvSpPr>
            <p:cNvPr id="21" name="Tekstiruutu 20"/>
            <p:cNvSpPr txBox="1"/>
            <p:nvPr/>
          </p:nvSpPr>
          <p:spPr>
            <a:xfrm>
              <a:off x="743867" y="2439405"/>
              <a:ext cx="1398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i-FI" sz="2000" err="1">
                  <a:solidFill>
                    <a:prstClr val="black"/>
                  </a:solidFill>
                  <a:latin typeface="Times New Roman"/>
                  <a:cs typeface="Times New Roman"/>
                </a:rPr>
                <a:t>Panamá</a:t>
              </a:r>
              <a:endParaRPr lang="fi-FI" sz="200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32" name="Suora yhdysviiva 31"/>
            <p:cNvCxnSpPr/>
            <p:nvPr/>
          </p:nvCxnSpPr>
          <p:spPr>
            <a:xfrm flipV="1">
              <a:off x="1614384" y="1654945"/>
              <a:ext cx="528019" cy="95887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Ryhmitä 123"/>
          <p:cNvGrpSpPr/>
          <p:nvPr/>
        </p:nvGrpSpPr>
        <p:grpSpPr>
          <a:xfrm>
            <a:off x="777759" y="128420"/>
            <a:ext cx="1084579" cy="638491"/>
            <a:chOff x="777759" y="128420"/>
            <a:chExt cx="1084579" cy="638491"/>
          </a:xfrm>
        </p:grpSpPr>
        <p:sp>
          <p:nvSpPr>
            <p:cNvPr id="20" name="Tekstiruutu 19"/>
            <p:cNvSpPr txBox="1"/>
            <p:nvPr/>
          </p:nvSpPr>
          <p:spPr>
            <a:xfrm>
              <a:off x="777759" y="128420"/>
              <a:ext cx="1084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i-FI" sz="2000">
                  <a:solidFill>
                    <a:prstClr val="black"/>
                  </a:solidFill>
                  <a:latin typeface="Times New Roman"/>
                  <a:cs typeface="Times New Roman"/>
                </a:rPr>
                <a:t>México</a:t>
              </a:r>
            </a:p>
          </p:txBody>
        </p:sp>
        <p:cxnSp>
          <p:nvCxnSpPr>
            <p:cNvPr id="36" name="Suora yhdysviiva 35"/>
            <p:cNvCxnSpPr/>
            <p:nvPr/>
          </p:nvCxnSpPr>
          <p:spPr>
            <a:xfrm flipH="1">
              <a:off x="956142" y="424748"/>
              <a:ext cx="206928" cy="3421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Ryhmitä 126"/>
          <p:cNvGrpSpPr/>
          <p:nvPr/>
        </p:nvGrpSpPr>
        <p:grpSpPr>
          <a:xfrm>
            <a:off x="144491" y="1370106"/>
            <a:ext cx="1623301" cy="870695"/>
            <a:chOff x="144491" y="1370106"/>
            <a:chExt cx="1623301" cy="870695"/>
          </a:xfrm>
        </p:grpSpPr>
        <p:sp>
          <p:nvSpPr>
            <p:cNvPr id="49" name="Tekstiruutu 48"/>
            <p:cNvSpPr txBox="1"/>
            <p:nvPr/>
          </p:nvSpPr>
          <p:spPr>
            <a:xfrm>
              <a:off x="144491" y="1840691"/>
              <a:ext cx="1375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i-FI" sz="2000">
                  <a:solidFill>
                    <a:prstClr val="black"/>
                  </a:solidFill>
                  <a:latin typeface="Times New Roman"/>
                  <a:cs typeface="Times New Roman"/>
                </a:rPr>
                <a:t>Nicaragua</a:t>
              </a:r>
            </a:p>
          </p:txBody>
        </p:sp>
        <p:cxnSp>
          <p:nvCxnSpPr>
            <p:cNvPr id="59" name="Suora yhdysviiva 58"/>
            <p:cNvCxnSpPr/>
            <p:nvPr/>
          </p:nvCxnSpPr>
          <p:spPr>
            <a:xfrm flipV="1">
              <a:off x="1298641" y="1370106"/>
              <a:ext cx="469151" cy="698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Ryhmitä 127"/>
          <p:cNvGrpSpPr/>
          <p:nvPr/>
        </p:nvGrpSpPr>
        <p:grpSpPr>
          <a:xfrm>
            <a:off x="239035" y="1567131"/>
            <a:ext cx="1623303" cy="1003596"/>
            <a:chOff x="239035" y="1567131"/>
            <a:chExt cx="1623303" cy="1003596"/>
          </a:xfrm>
        </p:grpSpPr>
        <p:sp>
          <p:nvSpPr>
            <p:cNvPr id="22" name="Tekstiruutu 21"/>
            <p:cNvSpPr txBox="1"/>
            <p:nvPr/>
          </p:nvSpPr>
          <p:spPr>
            <a:xfrm>
              <a:off x="239035" y="2170617"/>
              <a:ext cx="15287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i-FI" sz="2000">
                  <a:solidFill>
                    <a:prstClr val="black"/>
                  </a:solidFill>
                  <a:latin typeface="Times New Roman"/>
                  <a:cs typeface="Times New Roman"/>
                </a:rPr>
                <a:t>Costa Rica</a:t>
              </a:r>
            </a:p>
          </p:txBody>
        </p:sp>
        <p:cxnSp>
          <p:nvCxnSpPr>
            <p:cNvPr id="77" name="Suora yhdysviiva 76"/>
            <p:cNvCxnSpPr/>
            <p:nvPr/>
          </p:nvCxnSpPr>
          <p:spPr>
            <a:xfrm flipV="1">
              <a:off x="1421729" y="1567131"/>
              <a:ext cx="440609" cy="7729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Ryhmitä 124"/>
          <p:cNvGrpSpPr/>
          <p:nvPr/>
        </p:nvGrpSpPr>
        <p:grpSpPr>
          <a:xfrm>
            <a:off x="-48161" y="1254835"/>
            <a:ext cx="1530539" cy="400110"/>
            <a:chOff x="-48161" y="1254835"/>
            <a:chExt cx="1530539" cy="400110"/>
          </a:xfrm>
        </p:grpSpPr>
        <p:sp>
          <p:nvSpPr>
            <p:cNvPr id="23" name="Tekstiruutu 22"/>
            <p:cNvSpPr txBox="1"/>
            <p:nvPr/>
          </p:nvSpPr>
          <p:spPr>
            <a:xfrm>
              <a:off x="-48161" y="1254835"/>
              <a:ext cx="14698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i-FI" sz="2000">
                  <a:solidFill>
                    <a:prstClr val="black"/>
                  </a:solidFill>
                  <a:latin typeface="Times New Roman"/>
                  <a:cs typeface="Times New Roman"/>
                </a:rPr>
                <a:t>Guatemala</a:t>
              </a:r>
            </a:p>
          </p:txBody>
        </p:sp>
        <p:cxnSp>
          <p:nvCxnSpPr>
            <p:cNvPr id="88" name="Suora yhdysviiva 87"/>
            <p:cNvCxnSpPr/>
            <p:nvPr/>
          </p:nvCxnSpPr>
          <p:spPr>
            <a:xfrm flipH="1">
              <a:off x="1163070" y="1370106"/>
              <a:ext cx="319308" cy="197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Ryhmitä 125"/>
          <p:cNvGrpSpPr/>
          <p:nvPr/>
        </p:nvGrpSpPr>
        <p:grpSpPr>
          <a:xfrm>
            <a:off x="0" y="1370106"/>
            <a:ext cx="1864119" cy="597135"/>
            <a:chOff x="0" y="1370106"/>
            <a:chExt cx="1864119" cy="597135"/>
          </a:xfrm>
        </p:grpSpPr>
        <p:sp>
          <p:nvSpPr>
            <p:cNvPr id="28" name="Tekstiruutu 27"/>
            <p:cNvSpPr txBox="1"/>
            <p:nvPr/>
          </p:nvSpPr>
          <p:spPr>
            <a:xfrm>
              <a:off x="0" y="1567131"/>
              <a:ext cx="18641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i-FI" sz="2000">
                  <a:solidFill>
                    <a:prstClr val="black"/>
                  </a:solidFill>
                  <a:latin typeface="Times New Roman"/>
                  <a:cs typeface="Times New Roman"/>
                </a:rPr>
                <a:t>El Salvador</a:t>
              </a:r>
            </a:p>
          </p:txBody>
        </p:sp>
        <p:cxnSp>
          <p:nvCxnSpPr>
            <p:cNvPr id="105" name="Suora yhdysviiva 104"/>
            <p:cNvCxnSpPr/>
            <p:nvPr/>
          </p:nvCxnSpPr>
          <p:spPr>
            <a:xfrm flipH="1">
              <a:off x="1298641" y="1370106"/>
              <a:ext cx="315744" cy="47058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Ryhmitä 129"/>
          <p:cNvGrpSpPr/>
          <p:nvPr/>
        </p:nvGrpSpPr>
        <p:grpSpPr>
          <a:xfrm>
            <a:off x="686781" y="2439405"/>
            <a:ext cx="1455622" cy="784622"/>
            <a:chOff x="686781" y="2439405"/>
            <a:chExt cx="1455622" cy="784622"/>
          </a:xfrm>
        </p:grpSpPr>
        <p:sp>
          <p:nvSpPr>
            <p:cNvPr id="17" name="Tekstiruutu 16"/>
            <p:cNvSpPr txBox="1"/>
            <p:nvPr/>
          </p:nvSpPr>
          <p:spPr>
            <a:xfrm>
              <a:off x="686781" y="2823917"/>
              <a:ext cx="1223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i-FI" sz="2000">
                  <a:solidFill>
                    <a:prstClr val="black"/>
                  </a:solidFill>
                  <a:latin typeface="Times New Roman"/>
                  <a:cs typeface="Times New Roman"/>
                </a:rPr>
                <a:t>Ecuador</a:t>
              </a:r>
            </a:p>
          </p:txBody>
        </p:sp>
        <p:cxnSp>
          <p:nvCxnSpPr>
            <p:cNvPr id="111" name="Suora yhdysviiva 110"/>
            <p:cNvCxnSpPr/>
            <p:nvPr/>
          </p:nvCxnSpPr>
          <p:spPr>
            <a:xfrm flipV="1">
              <a:off x="1614385" y="2439405"/>
              <a:ext cx="528018" cy="49999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Ryhmitä 130"/>
          <p:cNvGrpSpPr/>
          <p:nvPr/>
        </p:nvGrpSpPr>
        <p:grpSpPr>
          <a:xfrm>
            <a:off x="2142403" y="224693"/>
            <a:ext cx="2583011" cy="600165"/>
            <a:chOff x="2142403" y="224693"/>
            <a:chExt cx="2583011" cy="600165"/>
          </a:xfrm>
        </p:grpSpPr>
        <p:sp>
          <p:nvSpPr>
            <p:cNvPr id="26" name="Tekstiruutu 25"/>
            <p:cNvSpPr txBox="1"/>
            <p:nvPr/>
          </p:nvSpPr>
          <p:spPr>
            <a:xfrm>
              <a:off x="2142403" y="224693"/>
              <a:ext cx="2583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i-FI" sz="2000" err="1">
                  <a:solidFill>
                    <a:prstClr val="black"/>
                  </a:solidFill>
                  <a:latin typeface="Times New Roman"/>
                  <a:cs typeface="Times New Roman"/>
                </a:rPr>
                <a:t>República</a:t>
              </a:r>
              <a:r>
                <a:rPr lang="fi-FI" sz="2000">
                  <a:solidFill>
                    <a:prstClr val="black"/>
                  </a:solidFill>
                  <a:latin typeface="Times New Roman"/>
                  <a:cs typeface="Times New Roman"/>
                </a:rPr>
                <a:t> Dominicana</a:t>
              </a:r>
            </a:p>
          </p:txBody>
        </p:sp>
        <p:cxnSp>
          <p:nvCxnSpPr>
            <p:cNvPr id="119" name="Suora yhdysviiva 118"/>
            <p:cNvCxnSpPr/>
            <p:nvPr/>
          </p:nvCxnSpPr>
          <p:spPr>
            <a:xfrm>
              <a:off x="2340407" y="528530"/>
              <a:ext cx="171250" cy="29632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48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4" grpId="0"/>
      <p:bldP spid="27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PicMonkey Collage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6" r="-883"/>
          <a:stretch/>
        </p:blipFill>
        <p:spPr>
          <a:xfrm>
            <a:off x="1115616" y="-38181"/>
            <a:ext cx="6890900" cy="6778476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6933456" cy="1143000"/>
          </a:xfrm>
        </p:spPr>
        <p:txBody>
          <a:bodyPr>
            <a:noAutofit/>
          </a:bodyPr>
          <a:lstStyle/>
          <a:p>
            <a:r>
              <a:rPr lang="fi-FI" sz="8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Kotitalous</a:t>
            </a:r>
          </a:p>
        </p:txBody>
      </p:sp>
    </p:spTree>
    <p:extLst>
      <p:ext uri="{BB962C8B-B14F-4D97-AF65-F5344CB8AC3E}">
        <p14:creationId xmlns:p14="http://schemas.microsoft.com/office/powerpoint/2010/main" val="4253639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1174452"/>
          </a:xfrm>
        </p:spPr>
        <p:txBody>
          <a:bodyPr>
            <a:noAutofit/>
          </a:bodyPr>
          <a:lstStyle/>
          <a:p>
            <a:pPr algn="ctr"/>
            <a:r>
              <a:rPr lang="fi-FI" sz="4400" b="0">
                <a:latin typeface="Berlin Sans FB" panose="020E0602020502020306" pitchFamily="34" charset="0"/>
                <a:cs typeface="Abadi MT Condensed Extra Bold"/>
              </a:rPr>
              <a:t>Makuja meiltä ja muualta</a:t>
            </a:r>
          </a:p>
        </p:txBody>
      </p:sp>
      <p:pic>
        <p:nvPicPr>
          <p:cNvPr id="7" name="Sisällön paikkamerkki 6" descr="kan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830" b="-51830"/>
          <a:stretch>
            <a:fillRect/>
          </a:stretch>
        </p:blipFill>
        <p:spPr>
          <a:xfrm>
            <a:off x="3456842" y="275662"/>
            <a:ext cx="5652120" cy="5751466"/>
          </a:xfrm>
        </p:spPr>
      </p:pic>
      <p:sp>
        <p:nvSpPr>
          <p:cNvPr id="6" name="Tekstin paikkamerkki 5"/>
          <p:cNvSpPr>
            <a:spLocks noGrp="1"/>
          </p:cNvSpPr>
          <p:nvPr>
            <p:ph type="body" sz="half" idx="2"/>
          </p:nvPr>
        </p:nvSpPr>
        <p:spPr>
          <a:xfrm>
            <a:off x="179512" y="1556792"/>
            <a:ext cx="3096344" cy="46910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fi-FI" sz="2400">
                <a:latin typeface="Berlin Sans FB" panose="020E0602020502020306" pitchFamily="34" charset="0"/>
                <a:cs typeface="Abadi MT Condensed Extra Bold"/>
              </a:rPr>
              <a:t>kansainvälinen keittiö tutuksi!</a:t>
            </a:r>
          </a:p>
          <a:p>
            <a:pPr marL="342900" indent="-342900">
              <a:buFont typeface="Arial"/>
              <a:buChar char="•"/>
            </a:pPr>
            <a:r>
              <a:rPr lang="fi-FI" sz="2400">
                <a:latin typeface="Berlin Sans FB" panose="020E0602020502020306" pitchFamily="34" charset="0"/>
                <a:cs typeface="Abadi MT Condensed Extra Bold"/>
              </a:rPr>
              <a:t>valmistetaan ruokia eri maista </a:t>
            </a:r>
          </a:p>
          <a:p>
            <a:pPr marL="342900" indent="-342900">
              <a:buFont typeface="Arial"/>
              <a:buChar char="•"/>
            </a:pPr>
            <a:r>
              <a:rPr lang="fi-FI" sz="2400">
                <a:latin typeface="Berlin Sans FB" panose="020E0602020502020306" pitchFamily="34" charset="0"/>
                <a:cs typeface="Abadi MT Condensed Extra Bold"/>
              </a:rPr>
              <a:t>monipuolisesti erilaisia ruoanvalmistus-menetelmiä ja uusia makuja</a:t>
            </a:r>
          </a:p>
          <a:p>
            <a:pPr marL="342900" indent="-342900">
              <a:buFont typeface="Arial"/>
              <a:buChar char="•"/>
            </a:pPr>
            <a:r>
              <a:rPr lang="fi-FI" sz="2400">
                <a:latin typeface="Berlin Sans FB" panose="020E0602020502020306" pitchFamily="34" charset="0"/>
                <a:cs typeface="Abadi MT Condensed Extra Bold"/>
              </a:rPr>
              <a:t>kokeilevan kokkaajan kurssi 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382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Office PowerPoint</Application>
  <PresentationFormat>Näytössä katseltava diaesitys (4:3)</PresentationFormat>
  <Paragraphs>159</Paragraphs>
  <Slides>26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26</vt:i4>
      </vt:variant>
    </vt:vector>
  </HeadingPairs>
  <TitlesOfParts>
    <vt:vector size="35" baseType="lpstr">
      <vt:lpstr>Abadi MT Condensed Extra Bold</vt:lpstr>
      <vt:lpstr>Arial</vt:lpstr>
      <vt:lpstr>Berlin Sans FB</vt:lpstr>
      <vt:lpstr>Calibri</vt:lpstr>
      <vt:lpstr>Times New Roman</vt:lpstr>
      <vt:lpstr>Wingdings</vt:lpstr>
      <vt:lpstr>Office-teema</vt:lpstr>
      <vt:lpstr>1_Office-teema</vt:lpstr>
      <vt:lpstr>2_Office-teema</vt:lpstr>
      <vt:lpstr>Valinnaisaineet lv. 2017-2018</vt:lpstr>
      <vt:lpstr>PowerPoint-esitys</vt:lpstr>
      <vt:lpstr>PowerPoint-esitys</vt:lpstr>
      <vt:lpstr>PowerPoint-esitys</vt:lpstr>
      <vt:lpstr>Espanja</vt:lpstr>
      <vt:lpstr>PowerPoint-esitys</vt:lpstr>
      <vt:lpstr>PowerPoint-esitys</vt:lpstr>
      <vt:lpstr>Kotitalous</vt:lpstr>
      <vt:lpstr>Makuja meiltä ja muualta</vt:lpstr>
      <vt:lpstr>Leivonnaiset ja muut herkut</vt:lpstr>
      <vt:lpstr>PowerPoint-esitys</vt:lpstr>
      <vt:lpstr>PowerPoint-esitys</vt:lpstr>
      <vt:lpstr>PowerPoint-esitys</vt:lpstr>
      <vt:lpstr>PowerPoint-esitys</vt:lpstr>
      <vt:lpstr>9. luokan kuvataide. Vaihtoehtoinen musiikin kanssa</vt:lpstr>
      <vt:lpstr>Musiikki</vt:lpstr>
      <vt:lpstr>Bändikurssi</vt:lpstr>
      <vt:lpstr>Laulukurssi</vt:lpstr>
      <vt:lpstr>9. luokan MUSIIKKI, vaihtoehtoinen  kuvataiteen kanssa</vt:lpstr>
      <vt:lpstr>Vuosi yrittäjänä</vt:lpstr>
      <vt:lpstr>Tukioppilaskurssi</vt:lpstr>
      <vt:lpstr>PowerPoint-esitys</vt:lpstr>
      <vt:lpstr>PowerPoint-esitys</vt:lpstr>
      <vt:lpstr>Kuntosalikurssi</vt:lpstr>
      <vt:lpstr>Pallopelit</vt:lpstr>
      <vt:lpstr> Hyvänmielen kuntoilukurssi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Valinnaisaineet lv. 2017-2018</dc:title>
  <dc:creator>Anu Piipponen</dc:creator>
  <cp:lastModifiedBy>Anu Piipponen</cp:lastModifiedBy>
  <cp:revision>3</cp:revision>
  <dcterms:modified xsi:type="dcterms:W3CDTF">2017-01-08T19:53:26Z</dcterms:modified>
</cp:coreProperties>
</file>